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62" r:id="rId5"/>
    <p:sldId id="263" r:id="rId6"/>
    <p:sldId id="259" r:id="rId7"/>
    <p:sldId id="261" r:id="rId8"/>
    <p:sldId id="260" r:id="rId9"/>
    <p:sldId id="277" r:id="rId10"/>
    <p:sldId id="265" r:id="rId11"/>
    <p:sldId id="267" r:id="rId12"/>
    <p:sldId id="268" r:id="rId13"/>
    <p:sldId id="266" r:id="rId14"/>
    <p:sldId id="264" r:id="rId15"/>
    <p:sldId id="274" r:id="rId16"/>
    <p:sldId id="276" r:id="rId17"/>
    <p:sldId id="275" r:id="rId18"/>
    <p:sldId id="270" r:id="rId19"/>
    <p:sldId id="269" r:id="rId20"/>
    <p:sldId id="272" r:id="rId21"/>
    <p:sldId id="278" r:id="rId22"/>
    <p:sldId id="279" r:id="rId23"/>
    <p:sldId id="283" r:id="rId24"/>
    <p:sldId id="286" r:id="rId25"/>
    <p:sldId id="288" r:id="rId26"/>
    <p:sldId id="289" r:id="rId27"/>
    <p:sldId id="292" r:id="rId28"/>
    <p:sldId id="281" r:id="rId29"/>
    <p:sldId id="280" r:id="rId30"/>
    <p:sldId id="282" r:id="rId31"/>
    <p:sldId id="291" r:id="rId32"/>
    <p:sldId id="285" r:id="rId33"/>
    <p:sldId id="295" r:id="rId34"/>
    <p:sldId id="298" r:id="rId35"/>
    <p:sldId id="297" r:id="rId36"/>
    <p:sldId id="294" r:id="rId37"/>
    <p:sldId id="293" r:id="rId38"/>
    <p:sldId id="300" r:id="rId39"/>
    <p:sldId id="301" r:id="rId40"/>
    <p:sldId id="302" r:id="rId41"/>
    <p:sldId id="296"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91"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0354B-D01C-4C20-ABDF-6690A4CD18F4}" type="datetimeFigureOut">
              <a:rPr lang="zh-CN" altLang="en-US" smtClean="0"/>
              <a:t>2023/12/15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FE280-7236-4A42-9857-D2666594F119}" type="slidenum">
              <a:rPr lang="zh-CN" altLang="en-US" smtClean="0"/>
              <a:t>‹#›</a:t>
            </a:fld>
            <a:endParaRPr lang="zh-CN" altLang="en-US"/>
          </a:p>
        </p:txBody>
      </p:sp>
    </p:spTree>
    <p:extLst>
      <p:ext uri="{BB962C8B-B14F-4D97-AF65-F5344CB8AC3E}">
        <p14:creationId xmlns:p14="http://schemas.microsoft.com/office/powerpoint/2010/main" val="3403903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EFE280-7236-4A42-9857-D2666594F119}" type="slidenum">
              <a:rPr lang="zh-CN" altLang="en-US" smtClean="0"/>
              <a:t>6</a:t>
            </a:fld>
            <a:endParaRPr lang="zh-CN" altLang="en-US"/>
          </a:p>
        </p:txBody>
      </p:sp>
    </p:spTree>
    <p:extLst>
      <p:ext uri="{BB962C8B-B14F-4D97-AF65-F5344CB8AC3E}">
        <p14:creationId xmlns:p14="http://schemas.microsoft.com/office/powerpoint/2010/main" val="2510948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EE1FA-0408-1AE8-B646-5B5E048FD5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A6770CE-472C-A3C2-9264-A888E5243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C7808E-6A98-E359-26D5-F0068708D6AB}"/>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5" name="页脚占位符 4">
            <a:extLst>
              <a:ext uri="{FF2B5EF4-FFF2-40B4-BE49-F238E27FC236}">
                <a16:creationId xmlns:a16="http://schemas.microsoft.com/office/drawing/2014/main" id="{0CD1D4B1-482A-226B-2460-B8A886AB6D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90431A-4CA0-51A3-2CA9-047A764C7423}"/>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194054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B2461-B46B-3FF4-C987-C3A3A914583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94D2196-3FB8-9D62-C141-6B218A7C70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9443E0-D22D-34D0-604A-DF1F73B808E0}"/>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5" name="页脚占位符 4">
            <a:extLst>
              <a:ext uri="{FF2B5EF4-FFF2-40B4-BE49-F238E27FC236}">
                <a16:creationId xmlns:a16="http://schemas.microsoft.com/office/drawing/2014/main" id="{26D9FCA3-00D3-4EAB-471A-092DD6C206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907169-D81E-37A1-E4A3-6472BE2BC522}"/>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241569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49B49B-FF3D-4111-9D6E-52C12ED3BAC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61063A-84D3-4A40-1F59-78291C482F5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CD5000-6E88-DC29-1DE1-1F59A7B674F7}"/>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5" name="页脚占位符 4">
            <a:extLst>
              <a:ext uri="{FF2B5EF4-FFF2-40B4-BE49-F238E27FC236}">
                <a16:creationId xmlns:a16="http://schemas.microsoft.com/office/drawing/2014/main" id="{15ADDDA3-5327-4D72-9635-74CA7005C9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F8C2A5-8315-DA28-8E16-20B2D129A4A4}"/>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521105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AE024-61AC-8D0C-644F-DFD5C56030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5B70F3-BEF5-5B9B-5531-40E691D800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C27136-C443-DD67-10E4-6595D011E5FD}"/>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5" name="页脚占位符 4">
            <a:extLst>
              <a:ext uri="{FF2B5EF4-FFF2-40B4-BE49-F238E27FC236}">
                <a16:creationId xmlns:a16="http://schemas.microsoft.com/office/drawing/2014/main" id="{A1A0D79B-7306-D20F-CAF7-6C85284BFD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166FCA-5FFA-3B3E-4CE2-5CA36AF4719B}"/>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291465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F4658-D7B2-9DBD-0B21-7A51E8F5A2C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824D4F-CE89-2B2F-992A-6690851E26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4358113-A759-7183-F8C5-A13DA7299007}"/>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5" name="页脚占位符 4">
            <a:extLst>
              <a:ext uri="{FF2B5EF4-FFF2-40B4-BE49-F238E27FC236}">
                <a16:creationId xmlns:a16="http://schemas.microsoft.com/office/drawing/2014/main" id="{A4921938-E09D-32A8-3689-3E3E253EE5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03664D-81EA-E98A-E381-2398F5BC3AB6}"/>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392931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E8F02-6ED0-0496-ADD8-F044AC60424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89E10-B27F-ABBC-2A02-AAA1BE2CE4D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2820757-9E0C-CEA2-BB98-548626C92A4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251D684-6392-02F2-1E53-A0DCFD98FF41}"/>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6" name="页脚占位符 5">
            <a:extLst>
              <a:ext uri="{FF2B5EF4-FFF2-40B4-BE49-F238E27FC236}">
                <a16:creationId xmlns:a16="http://schemas.microsoft.com/office/drawing/2014/main" id="{4B5EDABC-AB30-60F8-B6CA-90FBF82BFB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49EE36E-07D5-976A-07AE-938AA79D9B1D}"/>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3013858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6DC3AF-8C7F-7549-15D0-B87B288DDB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B289F34-CD5B-2C6B-8E85-F5D036F75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C7C1C1-1AC4-2C7D-7847-2159D7B033E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5B6355B-F243-CFE6-142C-15177D3FF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53C2C8-5870-8FDB-79F0-37EEE0FA9D0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145694E-6179-5CB8-6FFF-A38D064427BC}"/>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8" name="页脚占位符 7">
            <a:extLst>
              <a:ext uri="{FF2B5EF4-FFF2-40B4-BE49-F238E27FC236}">
                <a16:creationId xmlns:a16="http://schemas.microsoft.com/office/drawing/2014/main" id="{4F784434-034C-4E24-1458-888D2F1DEAE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05B0AD1-189A-F02E-9FB4-F3DDABCF2D98}"/>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2097285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F8BD8-225A-B729-ADB5-839DDECC33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0544CF-9B77-E221-EA2C-C4D06FFAF21D}"/>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4" name="页脚占位符 3">
            <a:extLst>
              <a:ext uri="{FF2B5EF4-FFF2-40B4-BE49-F238E27FC236}">
                <a16:creationId xmlns:a16="http://schemas.microsoft.com/office/drawing/2014/main" id="{661D4726-FB3C-6A69-914D-C6E6A2FC888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6B08F61-1B7A-D48B-61B0-915C17220F85}"/>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4061702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E18E42-A72E-6ADA-65E8-01645263EEAD}"/>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3" name="页脚占位符 2">
            <a:extLst>
              <a:ext uri="{FF2B5EF4-FFF2-40B4-BE49-F238E27FC236}">
                <a16:creationId xmlns:a16="http://schemas.microsoft.com/office/drawing/2014/main" id="{6346E1B0-176A-BC9C-9397-BAE37324977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73EAA38-138E-EA8B-943A-1D1224825086}"/>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1226026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7454B-CFB0-8BA3-F30C-71F2032523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5E194D-4DD9-0A0B-3130-698F0E0F5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C96DAEC-2C51-765B-8245-F0FD83FCD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023F827-1710-0E7F-FCB1-309E0C38CA62}"/>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6" name="页脚占位符 5">
            <a:extLst>
              <a:ext uri="{FF2B5EF4-FFF2-40B4-BE49-F238E27FC236}">
                <a16:creationId xmlns:a16="http://schemas.microsoft.com/office/drawing/2014/main" id="{246DCD5E-803B-03EE-D94F-DF51D72A8A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4EA52F-0942-6A8C-D1CD-4ADE79307F69}"/>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2227104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5E35E-9186-7B24-20E6-5E1E5A1668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8ACC5B-D693-FEC0-5594-DED7762D80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66F784-CF7A-4D5B-8023-747DF8B6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B03E8F4-D992-02D6-395D-AAA1612B7F0F}"/>
              </a:ext>
            </a:extLst>
          </p:cNvPr>
          <p:cNvSpPr>
            <a:spLocks noGrp="1"/>
          </p:cNvSpPr>
          <p:nvPr>
            <p:ph type="dt" sz="half" idx="10"/>
          </p:nvPr>
        </p:nvSpPr>
        <p:spPr/>
        <p:txBody>
          <a:bodyPr/>
          <a:lstStyle/>
          <a:p>
            <a:fld id="{E45E1A67-015C-4B0B-B99D-1F292A64A367}" type="datetimeFigureOut">
              <a:rPr lang="zh-CN" altLang="en-US" smtClean="0"/>
              <a:t>2023/12/15</a:t>
            </a:fld>
            <a:endParaRPr lang="zh-CN" altLang="en-US"/>
          </a:p>
        </p:txBody>
      </p:sp>
      <p:sp>
        <p:nvSpPr>
          <p:cNvPr id="6" name="页脚占位符 5">
            <a:extLst>
              <a:ext uri="{FF2B5EF4-FFF2-40B4-BE49-F238E27FC236}">
                <a16:creationId xmlns:a16="http://schemas.microsoft.com/office/drawing/2014/main" id="{F7BE85B2-C44A-E379-0B00-A40A55EABE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F65A23-5869-4916-97F8-F459D57629AA}"/>
              </a:ext>
            </a:extLst>
          </p:cNvPr>
          <p:cNvSpPr>
            <a:spLocks noGrp="1"/>
          </p:cNvSpPr>
          <p:nvPr>
            <p:ph type="sldNum" sz="quarter" idx="12"/>
          </p:nvPr>
        </p:nvSpPr>
        <p:spPr/>
        <p:txBody>
          <a:body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297881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FDAE04C-EF99-1486-7B30-916EFC6EA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CA9249-79DD-1E20-A88F-1C120EDC1E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A76252-B886-20AD-2EE8-0BB4474E9C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E1A67-015C-4B0B-B99D-1F292A64A367}" type="datetimeFigureOut">
              <a:rPr lang="zh-CN" altLang="en-US" smtClean="0"/>
              <a:t>2023/12/15</a:t>
            </a:fld>
            <a:endParaRPr lang="zh-CN" altLang="en-US"/>
          </a:p>
        </p:txBody>
      </p:sp>
      <p:sp>
        <p:nvSpPr>
          <p:cNvPr id="5" name="页脚占位符 4">
            <a:extLst>
              <a:ext uri="{FF2B5EF4-FFF2-40B4-BE49-F238E27FC236}">
                <a16:creationId xmlns:a16="http://schemas.microsoft.com/office/drawing/2014/main" id="{D6D730CA-9C49-B8A6-1576-0808080F80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A9FB62-74A4-1380-05C2-002B7DA4C8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B48A05-0BD4-4783-A5A2-037328871C10}" type="slidenum">
              <a:rPr lang="zh-CN" altLang="en-US" smtClean="0"/>
              <a:t>‹#›</a:t>
            </a:fld>
            <a:endParaRPr lang="zh-CN" altLang="en-US"/>
          </a:p>
        </p:txBody>
      </p:sp>
    </p:spTree>
    <p:extLst>
      <p:ext uri="{BB962C8B-B14F-4D97-AF65-F5344CB8AC3E}">
        <p14:creationId xmlns:p14="http://schemas.microsoft.com/office/powerpoint/2010/main" val="3642612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khushipitroda/stock-market-historical-data-of-top-10-companie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3227F-D548-D7A2-5F6A-9916FB1491E4}"/>
              </a:ext>
            </a:extLst>
          </p:cNvPr>
          <p:cNvSpPr>
            <a:spLocks noGrp="1"/>
          </p:cNvSpPr>
          <p:nvPr>
            <p:ph type="ctrTitle"/>
          </p:nvPr>
        </p:nvSpPr>
        <p:spPr>
          <a:xfrm>
            <a:off x="758536" y="755218"/>
            <a:ext cx="10674928" cy="2673782"/>
          </a:xfrm>
        </p:spPr>
        <p:txBody>
          <a:bodyPr>
            <a:normAutofit/>
          </a:bodyPr>
          <a:lstStyle/>
          <a:p>
            <a:r>
              <a:rPr lang="en-US" altLang="zh-CN" dirty="0"/>
              <a:t>Portfolio Optimization based on Tech Companies Stocks</a:t>
            </a:r>
            <a:endParaRPr lang="zh-CN" altLang="en-US" dirty="0"/>
          </a:p>
        </p:txBody>
      </p:sp>
      <p:sp>
        <p:nvSpPr>
          <p:cNvPr id="3" name="副标题 2">
            <a:extLst>
              <a:ext uri="{FF2B5EF4-FFF2-40B4-BE49-F238E27FC236}">
                <a16:creationId xmlns:a16="http://schemas.microsoft.com/office/drawing/2014/main" id="{79D261EF-C6C4-DE9E-9036-4D6E61805633}"/>
              </a:ext>
            </a:extLst>
          </p:cNvPr>
          <p:cNvSpPr>
            <a:spLocks noGrp="1"/>
          </p:cNvSpPr>
          <p:nvPr>
            <p:ph type="subTitle" idx="1"/>
          </p:nvPr>
        </p:nvSpPr>
        <p:spPr>
          <a:xfrm>
            <a:off x="1524000" y="3844492"/>
            <a:ext cx="9144000" cy="1655762"/>
          </a:xfrm>
        </p:spPr>
        <p:txBody>
          <a:bodyPr/>
          <a:lstStyle/>
          <a:p>
            <a:r>
              <a:rPr lang="en-US" altLang="zh-CN" dirty="0" err="1"/>
              <a:t>Yijie</a:t>
            </a:r>
            <a:r>
              <a:rPr lang="en-US" altLang="zh-CN" dirty="0"/>
              <a:t> Bai</a:t>
            </a:r>
            <a:endParaRPr lang="zh-CN" altLang="en-US" dirty="0"/>
          </a:p>
        </p:txBody>
      </p:sp>
    </p:spTree>
    <p:extLst>
      <p:ext uri="{BB962C8B-B14F-4D97-AF65-F5344CB8AC3E}">
        <p14:creationId xmlns:p14="http://schemas.microsoft.com/office/powerpoint/2010/main" val="112519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43C2C-F70C-13A3-BF42-4E957EBB88C4}"/>
              </a:ext>
            </a:extLst>
          </p:cNvPr>
          <p:cNvSpPr>
            <a:spLocks noGrp="1"/>
          </p:cNvSpPr>
          <p:nvPr>
            <p:ph type="title"/>
          </p:nvPr>
        </p:nvSpPr>
        <p:spPr/>
        <p:txBody>
          <a:bodyPr/>
          <a:lstStyle/>
          <a:p>
            <a:r>
              <a:rPr lang="en-US" altLang="zh-CN" dirty="0"/>
              <a:t>Algorithm Steps</a:t>
            </a:r>
            <a:endParaRPr lang="zh-CN" altLang="en-US" dirty="0"/>
          </a:p>
        </p:txBody>
      </p:sp>
      <p:sp>
        <p:nvSpPr>
          <p:cNvPr id="3" name="内容占位符 2">
            <a:extLst>
              <a:ext uri="{FF2B5EF4-FFF2-40B4-BE49-F238E27FC236}">
                <a16:creationId xmlns:a16="http://schemas.microsoft.com/office/drawing/2014/main" id="{25AD41F9-FC0F-F6AA-A585-B5A5B85C8777}"/>
              </a:ext>
            </a:extLst>
          </p:cNvPr>
          <p:cNvSpPr>
            <a:spLocks noGrp="1"/>
          </p:cNvSpPr>
          <p:nvPr>
            <p:ph idx="1"/>
          </p:nvPr>
        </p:nvSpPr>
        <p:spPr/>
        <p:txBody>
          <a:bodyPr>
            <a:normAutofit/>
          </a:bodyPr>
          <a:lstStyle/>
          <a:p>
            <a:r>
              <a:rPr lang="en-US" altLang="zh-CN" b="1" dirty="0"/>
              <a:t>Data Preparation</a:t>
            </a:r>
            <a:r>
              <a:rPr lang="en-US" altLang="zh-CN" dirty="0"/>
              <a:t>: calculating daily returns for each asset.</a:t>
            </a:r>
          </a:p>
          <a:p>
            <a:r>
              <a:rPr lang="en-US" altLang="zh-CN" b="1" dirty="0"/>
              <a:t>Compute Mean Daily Returns and Covariance Matrix</a:t>
            </a:r>
            <a:r>
              <a:rPr lang="en-US" altLang="zh-CN" dirty="0"/>
              <a:t>: To estimate expected returns and risks.</a:t>
            </a:r>
          </a:p>
          <a:p>
            <a:r>
              <a:rPr lang="en-US" altLang="zh-CN" b="1" dirty="0"/>
              <a:t>Define Optimization Problem</a:t>
            </a:r>
            <a:r>
              <a:rPr lang="en-US" altLang="zh-CN" dirty="0"/>
              <a:t>: Setting up the objective function (maximizing the Excepted Return or minimizing risk), constraints (the sum of weights equal to 1), and boundary conditions (like the range of weights for each asset (&gt;=0) ).</a:t>
            </a:r>
          </a:p>
          <a:p>
            <a:endParaRPr lang="zh-CN" altLang="en-US" dirty="0"/>
          </a:p>
        </p:txBody>
      </p:sp>
      <p:pic>
        <p:nvPicPr>
          <p:cNvPr id="7" name="图片 6">
            <a:extLst>
              <a:ext uri="{FF2B5EF4-FFF2-40B4-BE49-F238E27FC236}">
                <a16:creationId xmlns:a16="http://schemas.microsoft.com/office/drawing/2014/main" id="{C914B951-B763-AC7F-EF82-F34AA51A5C02}"/>
              </a:ext>
            </a:extLst>
          </p:cNvPr>
          <p:cNvPicPr>
            <a:picLocks noChangeAspect="1"/>
          </p:cNvPicPr>
          <p:nvPr/>
        </p:nvPicPr>
        <p:blipFill>
          <a:blip r:embed="rId2"/>
          <a:stretch>
            <a:fillRect/>
          </a:stretch>
        </p:blipFill>
        <p:spPr>
          <a:xfrm>
            <a:off x="3087832" y="4838700"/>
            <a:ext cx="8343900" cy="2019300"/>
          </a:xfrm>
          <a:prstGeom prst="rect">
            <a:avLst/>
          </a:prstGeom>
        </p:spPr>
      </p:pic>
    </p:spTree>
    <p:extLst>
      <p:ext uri="{BB962C8B-B14F-4D97-AF65-F5344CB8AC3E}">
        <p14:creationId xmlns:p14="http://schemas.microsoft.com/office/powerpoint/2010/main" val="11858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33A48-3D17-88C1-0D2A-3783DD6CCB55}"/>
              </a:ext>
            </a:extLst>
          </p:cNvPr>
          <p:cNvSpPr>
            <a:spLocks noGrp="1"/>
          </p:cNvSpPr>
          <p:nvPr>
            <p:ph type="title"/>
          </p:nvPr>
        </p:nvSpPr>
        <p:spPr/>
        <p:txBody>
          <a:bodyPr/>
          <a:lstStyle/>
          <a:p>
            <a:r>
              <a:rPr lang="en-US" altLang="zh-CN" dirty="0"/>
              <a:t>Formula</a:t>
            </a:r>
            <a:endParaRPr lang="zh-CN" altLang="en-US" dirty="0"/>
          </a:p>
        </p:txBody>
      </p:sp>
      <p:sp>
        <p:nvSpPr>
          <p:cNvPr id="3" name="内容占位符 2">
            <a:extLst>
              <a:ext uri="{FF2B5EF4-FFF2-40B4-BE49-F238E27FC236}">
                <a16:creationId xmlns:a16="http://schemas.microsoft.com/office/drawing/2014/main" id="{178D71FE-6FA7-EBD0-DE35-ECD7BF7A6CF6}"/>
              </a:ext>
            </a:extLst>
          </p:cNvPr>
          <p:cNvSpPr>
            <a:spLocks noGrp="1"/>
          </p:cNvSpPr>
          <p:nvPr>
            <p:ph idx="1"/>
          </p:nvPr>
        </p:nvSpPr>
        <p:spPr/>
        <p:txBody>
          <a:bodyPr>
            <a:normAutofit fontScale="62500" lnSpcReduction="20000"/>
          </a:bodyPr>
          <a:lstStyle/>
          <a:p>
            <a:r>
              <a:rPr lang="en-US" altLang="zh-CN" dirty="0"/>
              <a:t>Mean Daily Return:</a:t>
            </a:r>
          </a:p>
          <a:p>
            <a:endParaRPr lang="en-US" altLang="zh-CN" dirty="0"/>
          </a:p>
          <a:p>
            <a:r>
              <a:rPr lang="en-US" altLang="zh-CN" dirty="0"/>
              <a:t>Covariance Matrix: </a:t>
            </a:r>
          </a:p>
          <a:p>
            <a:endParaRPr lang="en-US" altLang="zh-CN" dirty="0"/>
          </a:p>
          <a:p>
            <a:endParaRPr lang="en-US" altLang="zh-CN" dirty="0"/>
          </a:p>
          <a:p>
            <a:endParaRPr lang="en-US" altLang="zh-CN" dirty="0"/>
          </a:p>
          <a:p>
            <a:r>
              <a:rPr lang="en-US" altLang="zh-CN" sz="3200" dirty="0">
                <a:solidFill>
                  <a:srgbClr val="FF0000"/>
                </a:solidFill>
              </a:rPr>
              <a:t>Markowitz Optimization Problem</a:t>
            </a:r>
            <a:r>
              <a:rPr lang="en-US" altLang="zh-CN" sz="3200" dirty="0"/>
              <a:t>:       </a:t>
            </a:r>
          </a:p>
          <a:p>
            <a:endParaRPr lang="en-US" altLang="zh-CN" sz="2000" dirty="0"/>
          </a:p>
          <a:p>
            <a:pPr marL="0" indent="0">
              <a:buNone/>
            </a:pPr>
            <a:r>
              <a:rPr lang="en-US" altLang="zh-CN" sz="2000" dirty="0"/>
              <a:t>     </a:t>
            </a:r>
          </a:p>
          <a:p>
            <a:pPr marL="0" indent="0">
              <a:buNone/>
            </a:pPr>
            <a:r>
              <a:rPr lang="en-US" altLang="zh-CN" sz="2000" dirty="0"/>
              <a:t>                                                                                                    subject to</a:t>
            </a:r>
          </a:p>
          <a:p>
            <a:endParaRPr lang="en-US" altLang="zh-CN" sz="2000" dirty="0"/>
          </a:p>
          <a:p>
            <a:pPr marL="0" indent="0">
              <a:buNone/>
            </a:pPr>
            <a:endParaRPr lang="en-US" altLang="zh-CN" dirty="0"/>
          </a:p>
          <a:p>
            <a:r>
              <a:rPr lang="en-US" altLang="zh-CN" dirty="0"/>
              <a:t>Model performance differ from different expected return. </a:t>
            </a:r>
            <a:r>
              <a:rPr lang="en-US" altLang="zh-CN" dirty="0">
                <a:solidFill>
                  <a:srgbClr val="FF0000"/>
                </a:solidFill>
              </a:rPr>
              <a:t>We need to set Expected Return</a:t>
            </a:r>
            <a:r>
              <a:rPr lang="en-US" altLang="zh-CN" dirty="0"/>
              <a:t>.</a:t>
            </a:r>
          </a:p>
          <a:p>
            <a:r>
              <a:rPr lang="en-US" altLang="zh-CN" dirty="0"/>
              <a:t>Or we can set risk and optimize expected return :)</a:t>
            </a:r>
            <a:endParaRPr lang="zh-CN" altLang="en-US" dirty="0"/>
          </a:p>
        </p:txBody>
      </p:sp>
      <p:pic>
        <p:nvPicPr>
          <p:cNvPr id="5" name="图片 4">
            <a:extLst>
              <a:ext uri="{FF2B5EF4-FFF2-40B4-BE49-F238E27FC236}">
                <a16:creationId xmlns:a16="http://schemas.microsoft.com/office/drawing/2014/main" id="{D73DDDA1-B4A8-3BF4-A61B-69B600DEE9C0}"/>
              </a:ext>
            </a:extLst>
          </p:cNvPr>
          <p:cNvPicPr>
            <a:picLocks noChangeAspect="1"/>
          </p:cNvPicPr>
          <p:nvPr/>
        </p:nvPicPr>
        <p:blipFill>
          <a:blip r:embed="rId2"/>
          <a:stretch>
            <a:fillRect/>
          </a:stretch>
        </p:blipFill>
        <p:spPr>
          <a:xfrm>
            <a:off x="3552825" y="1387475"/>
            <a:ext cx="1666875" cy="876300"/>
          </a:xfrm>
          <a:prstGeom prst="rect">
            <a:avLst/>
          </a:prstGeom>
        </p:spPr>
      </p:pic>
      <p:pic>
        <p:nvPicPr>
          <p:cNvPr id="7" name="图片 6">
            <a:extLst>
              <a:ext uri="{FF2B5EF4-FFF2-40B4-BE49-F238E27FC236}">
                <a16:creationId xmlns:a16="http://schemas.microsoft.com/office/drawing/2014/main" id="{081E641A-9E3C-8674-F8F4-71ECE1122F85}"/>
              </a:ext>
            </a:extLst>
          </p:cNvPr>
          <p:cNvPicPr>
            <a:picLocks noChangeAspect="1"/>
          </p:cNvPicPr>
          <p:nvPr/>
        </p:nvPicPr>
        <p:blipFill>
          <a:blip r:embed="rId3"/>
          <a:stretch>
            <a:fillRect/>
          </a:stretch>
        </p:blipFill>
        <p:spPr>
          <a:xfrm>
            <a:off x="3504333" y="2351736"/>
            <a:ext cx="3105150" cy="1428750"/>
          </a:xfrm>
          <a:prstGeom prst="rect">
            <a:avLst/>
          </a:prstGeom>
        </p:spPr>
      </p:pic>
      <p:pic>
        <p:nvPicPr>
          <p:cNvPr id="9" name="图片 8">
            <a:extLst>
              <a:ext uri="{FF2B5EF4-FFF2-40B4-BE49-F238E27FC236}">
                <a16:creationId xmlns:a16="http://schemas.microsoft.com/office/drawing/2014/main" id="{C0A67BB8-BF95-BE7C-6A04-04A258AA8798}"/>
              </a:ext>
            </a:extLst>
          </p:cNvPr>
          <p:cNvPicPr>
            <a:picLocks noChangeAspect="1"/>
          </p:cNvPicPr>
          <p:nvPr/>
        </p:nvPicPr>
        <p:blipFill>
          <a:blip r:embed="rId4"/>
          <a:stretch>
            <a:fillRect/>
          </a:stretch>
        </p:blipFill>
        <p:spPr>
          <a:xfrm>
            <a:off x="3519487" y="4464192"/>
            <a:ext cx="1733550" cy="571500"/>
          </a:xfrm>
          <a:prstGeom prst="rect">
            <a:avLst/>
          </a:prstGeom>
        </p:spPr>
      </p:pic>
      <p:pic>
        <p:nvPicPr>
          <p:cNvPr id="11" name="图片 10">
            <a:extLst>
              <a:ext uri="{FF2B5EF4-FFF2-40B4-BE49-F238E27FC236}">
                <a16:creationId xmlns:a16="http://schemas.microsoft.com/office/drawing/2014/main" id="{35A33A1A-B31E-0CFA-31E4-8DD5FAB16F2B}"/>
              </a:ext>
            </a:extLst>
          </p:cNvPr>
          <p:cNvPicPr>
            <a:picLocks noChangeAspect="1"/>
          </p:cNvPicPr>
          <p:nvPr/>
        </p:nvPicPr>
        <p:blipFill>
          <a:blip r:embed="rId5"/>
          <a:stretch>
            <a:fillRect/>
          </a:stretch>
        </p:blipFill>
        <p:spPr>
          <a:xfrm>
            <a:off x="6318539" y="3915423"/>
            <a:ext cx="2943225" cy="1514475"/>
          </a:xfrm>
          <a:prstGeom prst="rect">
            <a:avLst/>
          </a:prstGeom>
        </p:spPr>
      </p:pic>
    </p:spTree>
    <p:extLst>
      <p:ext uri="{BB962C8B-B14F-4D97-AF65-F5344CB8AC3E}">
        <p14:creationId xmlns:p14="http://schemas.microsoft.com/office/powerpoint/2010/main" val="397166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42125-8819-E206-336D-7358C367C11A}"/>
              </a:ext>
            </a:extLst>
          </p:cNvPr>
          <p:cNvSpPr>
            <a:spLocks noGrp="1"/>
          </p:cNvSpPr>
          <p:nvPr>
            <p:ph type="title"/>
          </p:nvPr>
        </p:nvSpPr>
        <p:spPr/>
        <p:txBody>
          <a:bodyPr/>
          <a:lstStyle/>
          <a:p>
            <a:r>
              <a:rPr lang="en-US" altLang="zh-CN" dirty="0"/>
              <a:t>Concepts</a:t>
            </a:r>
            <a:endParaRPr lang="zh-CN" altLang="en-US" dirty="0"/>
          </a:p>
        </p:txBody>
      </p:sp>
      <p:sp>
        <p:nvSpPr>
          <p:cNvPr id="3" name="内容占位符 2">
            <a:extLst>
              <a:ext uri="{FF2B5EF4-FFF2-40B4-BE49-F238E27FC236}">
                <a16:creationId xmlns:a16="http://schemas.microsoft.com/office/drawing/2014/main" id="{D651ADD0-D9A1-A4AD-C616-84C77339D156}"/>
              </a:ext>
            </a:extLst>
          </p:cNvPr>
          <p:cNvSpPr>
            <a:spLocks noGrp="1"/>
          </p:cNvSpPr>
          <p:nvPr>
            <p:ph idx="1"/>
          </p:nvPr>
        </p:nvSpPr>
        <p:spPr/>
        <p:txBody>
          <a:bodyPr/>
          <a:lstStyle/>
          <a:p>
            <a:r>
              <a:rPr lang="en-US" altLang="zh-CN" dirty="0"/>
              <a:t>We use “Close/Last” to calculate daily returns</a:t>
            </a:r>
          </a:p>
          <a:p>
            <a:r>
              <a:rPr lang="en-US" altLang="zh-CN" dirty="0"/>
              <a:t>Median average return (per day) is </a:t>
            </a:r>
            <a:r>
              <a:rPr lang="en-US" altLang="zh-CN" dirty="0">
                <a:solidFill>
                  <a:srgbClr val="FF0000"/>
                </a:solidFill>
              </a:rPr>
              <a:t>0.00183097337425800 (0.18%)</a:t>
            </a:r>
            <a:endParaRPr lang="zh-CN" altLang="en-US" dirty="0">
              <a:solidFill>
                <a:srgbClr val="FF0000"/>
              </a:solidFill>
            </a:endParaRPr>
          </a:p>
        </p:txBody>
      </p:sp>
      <p:pic>
        <p:nvPicPr>
          <p:cNvPr id="5" name="图片 4">
            <a:extLst>
              <a:ext uri="{FF2B5EF4-FFF2-40B4-BE49-F238E27FC236}">
                <a16:creationId xmlns:a16="http://schemas.microsoft.com/office/drawing/2014/main" id="{615D9A8A-3C64-D8DF-3969-3CF2DB61DD20}"/>
              </a:ext>
            </a:extLst>
          </p:cNvPr>
          <p:cNvPicPr>
            <a:picLocks noChangeAspect="1"/>
          </p:cNvPicPr>
          <p:nvPr/>
        </p:nvPicPr>
        <p:blipFill>
          <a:blip r:embed="rId2"/>
          <a:stretch>
            <a:fillRect/>
          </a:stretch>
        </p:blipFill>
        <p:spPr>
          <a:xfrm>
            <a:off x="1204046" y="3143424"/>
            <a:ext cx="4048125" cy="447675"/>
          </a:xfrm>
          <a:prstGeom prst="rect">
            <a:avLst/>
          </a:prstGeom>
        </p:spPr>
      </p:pic>
      <p:pic>
        <p:nvPicPr>
          <p:cNvPr id="6" name="图片 5">
            <a:extLst>
              <a:ext uri="{FF2B5EF4-FFF2-40B4-BE49-F238E27FC236}">
                <a16:creationId xmlns:a16="http://schemas.microsoft.com/office/drawing/2014/main" id="{CB0EBD6A-E50D-ED8C-EE49-E9FABC963C3C}"/>
              </a:ext>
            </a:extLst>
          </p:cNvPr>
          <p:cNvPicPr>
            <a:picLocks noChangeAspect="1"/>
          </p:cNvPicPr>
          <p:nvPr/>
        </p:nvPicPr>
        <p:blipFill>
          <a:blip r:embed="rId3"/>
          <a:stretch>
            <a:fillRect/>
          </a:stretch>
        </p:blipFill>
        <p:spPr>
          <a:xfrm>
            <a:off x="1147868" y="3882405"/>
            <a:ext cx="3115326" cy="920576"/>
          </a:xfrm>
          <a:prstGeom prst="rect">
            <a:avLst/>
          </a:prstGeom>
        </p:spPr>
      </p:pic>
      <p:pic>
        <p:nvPicPr>
          <p:cNvPr id="8" name="图片 7">
            <a:extLst>
              <a:ext uri="{FF2B5EF4-FFF2-40B4-BE49-F238E27FC236}">
                <a16:creationId xmlns:a16="http://schemas.microsoft.com/office/drawing/2014/main" id="{31A82E3B-4119-CDE4-2342-1A3FBE73B378}"/>
              </a:ext>
            </a:extLst>
          </p:cNvPr>
          <p:cNvPicPr>
            <a:picLocks noChangeAspect="1"/>
          </p:cNvPicPr>
          <p:nvPr/>
        </p:nvPicPr>
        <p:blipFill>
          <a:blip r:embed="rId4"/>
          <a:stretch>
            <a:fillRect/>
          </a:stretch>
        </p:blipFill>
        <p:spPr>
          <a:xfrm>
            <a:off x="6522622" y="3367261"/>
            <a:ext cx="2571750" cy="1162050"/>
          </a:xfrm>
          <a:prstGeom prst="rect">
            <a:avLst/>
          </a:prstGeom>
        </p:spPr>
      </p:pic>
    </p:spTree>
    <p:extLst>
      <p:ext uri="{BB962C8B-B14F-4D97-AF65-F5344CB8AC3E}">
        <p14:creationId xmlns:p14="http://schemas.microsoft.com/office/powerpoint/2010/main" val="3392756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43C2C-F70C-13A3-BF42-4E957EBB88C4}"/>
              </a:ext>
            </a:extLst>
          </p:cNvPr>
          <p:cNvSpPr>
            <a:spLocks noGrp="1"/>
          </p:cNvSpPr>
          <p:nvPr>
            <p:ph type="title"/>
          </p:nvPr>
        </p:nvSpPr>
        <p:spPr/>
        <p:txBody>
          <a:bodyPr/>
          <a:lstStyle/>
          <a:p>
            <a:r>
              <a:rPr lang="en-US" altLang="zh-CN" dirty="0"/>
              <a:t>Common Algorithm Output</a:t>
            </a:r>
            <a:endParaRPr lang="zh-CN" altLang="en-US" dirty="0"/>
          </a:p>
        </p:txBody>
      </p:sp>
      <p:sp>
        <p:nvSpPr>
          <p:cNvPr id="3" name="内容占位符 2">
            <a:extLst>
              <a:ext uri="{FF2B5EF4-FFF2-40B4-BE49-F238E27FC236}">
                <a16:creationId xmlns:a16="http://schemas.microsoft.com/office/drawing/2014/main" id="{25AD41F9-FC0F-F6AA-A585-B5A5B85C8777}"/>
              </a:ext>
            </a:extLst>
          </p:cNvPr>
          <p:cNvSpPr>
            <a:spLocks noGrp="1"/>
          </p:cNvSpPr>
          <p:nvPr>
            <p:ph idx="1"/>
          </p:nvPr>
        </p:nvSpPr>
        <p:spPr/>
        <p:txBody>
          <a:bodyPr>
            <a:normAutofit lnSpcReduction="10000"/>
          </a:bodyPr>
          <a:lstStyle/>
          <a:p>
            <a:pPr marL="0" indent="0">
              <a:buNone/>
            </a:pPr>
            <a:r>
              <a:rPr lang="en-US" altLang="zh-CN" dirty="0"/>
              <a:t>Daily Return:    </a:t>
            </a:r>
          </a:p>
          <a:p>
            <a:pPr marL="0" indent="0">
              <a:buNone/>
            </a:pPr>
            <a:r>
              <a:rPr lang="en-US" altLang="zh-CN" dirty="0"/>
              <a:t>                        Covariance Matrix :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Median average return:                          </a:t>
            </a:r>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pic>
        <p:nvPicPr>
          <p:cNvPr id="8" name="图片 7">
            <a:extLst>
              <a:ext uri="{FF2B5EF4-FFF2-40B4-BE49-F238E27FC236}">
                <a16:creationId xmlns:a16="http://schemas.microsoft.com/office/drawing/2014/main" id="{0448E750-108C-0FC9-B2C4-9E162E19783E}"/>
              </a:ext>
            </a:extLst>
          </p:cNvPr>
          <p:cNvPicPr>
            <a:picLocks noChangeAspect="1"/>
          </p:cNvPicPr>
          <p:nvPr/>
        </p:nvPicPr>
        <p:blipFill>
          <a:blip r:embed="rId2"/>
          <a:stretch>
            <a:fillRect/>
          </a:stretch>
        </p:blipFill>
        <p:spPr>
          <a:xfrm>
            <a:off x="1303193" y="2412856"/>
            <a:ext cx="1619250" cy="2295525"/>
          </a:xfrm>
          <a:prstGeom prst="rect">
            <a:avLst/>
          </a:prstGeom>
        </p:spPr>
      </p:pic>
      <p:pic>
        <p:nvPicPr>
          <p:cNvPr id="10" name="图片 9">
            <a:extLst>
              <a:ext uri="{FF2B5EF4-FFF2-40B4-BE49-F238E27FC236}">
                <a16:creationId xmlns:a16="http://schemas.microsoft.com/office/drawing/2014/main" id="{EADEC872-0F54-02E8-06A9-E619C238B35A}"/>
              </a:ext>
            </a:extLst>
          </p:cNvPr>
          <p:cNvPicPr>
            <a:picLocks noChangeAspect="1"/>
          </p:cNvPicPr>
          <p:nvPr/>
        </p:nvPicPr>
        <p:blipFill>
          <a:blip r:embed="rId3"/>
          <a:stretch>
            <a:fillRect/>
          </a:stretch>
        </p:blipFill>
        <p:spPr>
          <a:xfrm>
            <a:off x="5183705" y="5147463"/>
            <a:ext cx="2572735" cy="1164437"/>
          </a:xfrm>
          <a:prstGeom prst="rect">
            <a:avLst/>
          </a:prstGeom>
        </p:spPr>
      </p:pic>
      <p:pic>
        <p:nvPicPr>
          <p:cNvPr id="12" name="图片 11">
            <a:extLst>
              <a:ext uri="{FF2B5EF4-FFF2-40B4-BE49-F238E27FC236}">
                <a16:creationId xmlns:a16="http://schemas.microsoft.com/office/drawing/2014/main" id="{520339BC-2179-CB48-B1C7-98757299D072}"/>
              </a:ext>
            </a:extLst>
          </p:cNvPr>
          <p:cNvPicPr>
            <a:picLocks noChangeAspect="1"/>
          </p:cNvPicPr>
          <p:nvPr/>
        </p:nvPicPr>
        <p:blipFill>
          <a:blip r:embed="rId4"/>
          <a:stretch>
            <a:fillRect/>
          </a:stretch>
        </p:blipFill>
        <p:spPr>
          <a:xfrm>
            <a:off x="3387436" y="2948047"/>
            <a:ext cx="4478049" cy="1673742"/>
          </a:xfrm>
          <a:prstGeom prst="rect">
            <a:avLst/>
          </a:prstGeom>
        </p:spPr>
      </p:pic>
      <p:pic>
        <p:nvPicPr>
          <p:cNvPr id="14" name="图片 13">
            <a:extLst>
              <a:ext uri="{FF2B5EF4-FFF2-40B4-BE49-F238E27FC236}">
                <a16:creationId xmlns:a16="http://schemas.microsoft.com/office/drawing/2014/main" id="{441307E4-F3D4-E17B-E5B4-1F2F95337739}"/>
              </a:ext>
            </a:extLst>
          </p:cNvPr>
          <p:cNvPicPr>
            <a:picLocks noChangeAspect="1"/>
          </p:cNvPicPr>
          <p:nvPr/>
        </p:nvPicPr>
        <p:blipFill>
          <a:blip r:embed="rId5"/>
          <a:stretch>
            <a:fillRect/>
          </a:stretch>
        </p:blipFill>
        <p:spPr>
          <a:xfrm>
            <a:off x="7904644" y="2922916"/>
            <a:ext cx="1731192" cy="1660923"/>
          </a:xfrm>
          <a:prstGeom prst="rect">
            <a:avLst/>
          </a:prstGeom>
        </p:spPr>
      </p:pic>
    </p:spTree>
    <p:extLst>
      <p:ext uri="{BB962C8B-B14F-4D97-AF65-F5344CB8AC3E}">
        <p14:creationId xmlns:p14="http://schemas.microsoft.com/office/powerpoint/2010/main" val="257930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EB0E-6064-523D-2404-DD7C9F0EC7A0}"/>
              </a:ext>
            </a:extLst>
          </p:cNvPr>
          <p:cNvSpPr>
            <a:spLocks noGrp="1"/>
          </p:cNvSpPr>
          <p:nvPr>
            <p:ph type="title"/>
          </p:nvPr>
        </p:nvSpPr>
        <p:spPr/>
        <p:txBody>
          <a:bodyPr/>
          <a:lstStyle/>
          <a:p>
            <a:r>
              <a:rPr lang="en-US" altLang="zh-CN" dirty="0"/>
              <a:t>Set median average return 0.18% (default)</a:t>
            </a:r>
            <a:endParaRPr lang="zh-CN" altLang="en-US" dirty="0"/>
          </a:p>
        </p:txBody>
      </p:sp>
      <p:sp>
        <p:nvSpPr>
          <p:cNvPr id="3" name="内容占位符 2">
            <a:extLst>
              <a:ext uri="{FF2B5EF4-FFF2-40B4-BE49-F238E27FC236}">
                <a16:creationId xmlns:a16="http://schemas.microsoft.com/office/drawing/2014/main" id="{1839CA25-3755-42CF-52E6-A35DC0F5B9E9}"/>
              </a:ext>
            </a:extLst>
          </p:cNvPr>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I don't think this thing should be considered as an "optimization."</a:t>
            </a:r>
            <a:endParaRPr lang="zh-CN" altLang="en-US" dirty="0"/>
          </a:p>
        </p:txBody>
      </p:sp>
      <p:pic>
        <p:nvPicPr>
          <p:cNvPr id="5" name="图片 4">
            <a:extLst>
              <a:ext uri="{FF2B5EF4-FFF2-40B4-BE49-F238E27FC236}">
                <a16:creationId xmlns:a16="http://schemas.microsoft.com/office/drawing/2014/main" id="{B22956DA-84B4-20C3-8A73-BBDFD151168C}"/>
              </a:ext>
            </a:extLst>
          </p:cNvPr>
          <p:cNvPicPr>
            <a:picLocks noChangeAspect="1"/>
          </p:cNvPicPr>
          <p:nvPr/>
        </p:nvPicPr>
        <p:blipFill>
          <a:blip r:embed="rId2"/>
          <a:stretch>
            <a:fillRect/>
          </a:stretch>
        </p:blipFill>
        <p:spPr>
          <a:xfrm>
            <a:off x="838200" y="2085109"/>
            <a:ext cx="4474585" cy="2929864"/>
          </a:xfrm>
          <a:prstGeom prst="rect">
            <a:avLst/>
          </a:prstGeom>
        </p:spPr>
      </p:pic>
      <p:pic>
        <p:nvPicPr>
          <p:cNvPr id="7" name="图片 6">
            <a:extLst>
              <a:ext uri="{FF2B5EF4-FFF2-40B4-BE49-F238E27FC236}">
                <a16:creationId xmlns:a16="http://schemas.microsoft.com/office/drawing/2014/main" id="{73851F3C-2392-C291-71FE-3DB7449A97A4}"/>
              </a:ext>
            </a:extLst>
          </p:cNvPr>
          <p:cNvPicPr>
            <a:picLocks noChangeAspect="1"/>
          </p:cNvPicPr>
          <p:nvPr/>
        </p:nvPicPr>
        <p:blipFill>
          <a:blip r:embed="rId3"/>
          <a:stretch>
            <a:fillRect/>
          </a:stretch>
        </p:blipFill>
        <p:spPr>
          <a:xfrm>
            <a:off x="6496579" y="1737879"/>
            <a:ext cx="3673427" cy="3382241"/>
          </a:xfrm>
          <a:prstGeom prst="rect">
            <a:avLst/>
          </a:prstGeom>
        </p:spPr>
      </p:pic>
    </p:spTree>
    <p:extLst>
      <p:ext uri="{BB962C8B-B14F-4D97-AF65-F5344CB8AC3E}">
        <p14:creationId xmlns:p14="http://schemas.microsoft.com/office/powerpoint/2010/main" val="1703419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71E49-F524-7227-C691-55BB46582256}"/>
              </a:ext>
            </a:extLst>
          </p:cNvPr>
          <p:cNvSpPr>
            <a:spLocks noGrp="1"/>
          </p:cNvSpPr>
          <p:nvPr>
            <p:ph type="title"/>
          </p:nvPr>
        </p:nvSpPr>
        <p:spPr/>
        <p:txBody>
          <a:bodyPr/>
          <a:lstStyle/>
          <a:p>
            <a:r>
              <a:rPr lang="en-US" altLang="zh-CN" dirty="0"/>
              <a:t>Set median average return 0.25% (1.4*md)</a:t>
            </a:r>
            <a:endParaRPr lang="zh-CN" altLang="en-US" dirty="0"/>
          </a:p>
        </p:txBody>
      </p:sp>
      <p:sp>
        <p:nvSpPr>
          <p:cNvPr id="3" name="内容占位符 2">
            <a:extLst>
              <a:ext uri="{FF2B5EF4-FFF2-40B4-BE49-F238E27FC236}">
                <a16:creationId xmlns:a16="http://schemas.microsoft.com/office/drawing/2014/main" id="{397BC8B4-542C-663A-B474-6D3D7716E10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64CF74D-4C88-1562-0C03-CB454D706FB7}"/>
              </a:ext>
            </a:extLst>
          </p:cNvPr>
          <p:cNvPicPr>
            <a:picLocks noChangeAspect="1"/>
          </p:cNvPicPr>
          <p:nvPr/>
        </p:nvPicPr>
        <p:blipFill>
          <a:blip r:embed="rId2"/>
          <a:stretch>
            <a:fillRect/>
          </a:stretch>
        </p:blipFill>
        <p:spPr>
          <a:xfrm>
            <a:off x="668048" y="2133600"/>
            <a:ext cx="4732364" cy="2985654"/>
          </a:xfrm>
          <a:prstGeom prst="rect">
            <a:avLst/>
          </a:prstGeom>
        </p:spPr>
      </p:pic>
      <p:pic>
        <p:nvPicPr>
          <p:cNvPr id="7" name="图片 6">
            <a:extLst>
              <a:ext uri="{FF2B5EF4-FFF2-40B4-BE49-F238E27FC236}">
                <a16:creationId xmlns:a16="http://schemas.microsoft.com/office/drawing/2014/main" id="{A1DB7C90-A75E-4F39-11B7-A9FF81F19ADC}"/>
              </a:ext>
            </a:extLst>
          </p:cNvPr>
          <p:cNvPicPr>
            <a:picLocks noChangeAspect="1"/>
          </p:cNvPicPr>
          <p:nvPr/>
        </p:nvPicPr>
        <p:blipFill>
          <a:blip r:embed="rId3"/>
          <a:stretch>
            <a:fillRect/>
          </a:stretch>
        </p:blipFill>
        <p:spPr>
          <a:xfrm>
            <a:off x="6040581" y="1825625"/>
            <a:ext cx="3975749" cy="3643943"/>
          </a:xfrm>
          <a:prstGeom prst="rect">
            <a:avLst/>
          </a:prstGeom>
        </p:spPr>
      </p:pic>
    </p:spTree>
    <p:extLst>
      <p:ext uri="{BB962C8B-B14F-4D97-AF65-F5344CB8AC3E}">
        <p14:creationId xmlns:p14="http://schemas.microsoft.com/office/powerpoint/2010/main" val="3408692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229E5-C199-390A-0669-5B160DEA3C3A}"/>
              </a:ext>
            </a:extLst>
          </p:cNvPr>
          <p:cNvSpPr>
            <a:spLocks noGrp="1"/>
          </p:cNvSpPr>
          <p:nvPr>
            <p:ph type="title"/>
          </p:nvPr>
        </p:nvSpPr>
        <p:spPr/>
        <p:txBody>
          <a:bodyPr/>
          <a:lstStyle/>
          <a:p>
            <a:r>
              <a:rPr lang="en-US" altLang="zh-CN" dirty="0"/>
              <a:t>Set median average return 0.29% (1.6*md)</a:t>
            </a:r>
            <a:endParaRPr lang="zh-CN" altLang="en-US" dirty="0"/>
          </a:p>
        </p:txBody>
      </p:sp>
      <p:sp>
        <p:nvSpPr>
          <p:cNvPr id="3" name="内容占位符 2">
            <a:extLst>
              <a:ext uri="{FF2B5EF4-FFF2-40B4-BE49-F238E27FC236}">
                <a16:creationId xmlns:a16="http://schemas.microsoft.com/office/drawing/2014/main" id="{81A897F8-D428-482D-60C4-7245833F460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5ACB74C-47C8-76C1-BD06-110D4DC08E55}"/>
              </a:ext>
            </a:extLst>
          </p:cNvPr>
          <p:cNvPicPr>
            <a:picLocks noChangeAspect="1"/>
          </p:cNvPicPr>
          <p:nvPr/>
        </p:nvPicPr>
        <p:blipFill>
          <a:blip r:embed="rId2"/>
          <a:stretch>
            <a:fillRect/>
          </a:stretch>
        </p:blipFill>
        <p:spPr>
          <a:xfrm>
            <a:off x="741219" y="2722418"/>
            <a:ext cx="4359406" cy="2845810"/>
          </a:xfrm>
          <a:prstGeom prst="rect">
            <a:avLst/>
          </a:prstGeom>
        </p:spPr>
      </p:pic>
      <p:pic>
        <p:nvPicPr>
          <p:cNvPr id="7" name="图片 6">
            <a:extLst>
              <a:ext uri="{FF2B5EF4-FFF2-40B4-BE49-F238E27FC236}">
                <a16:creationId xmlns:a16="http://schemas.microsoft.com/office/drawing/2014/main" id="{D1CF2336-69BF-D3A9-4C4A-5DA70082B21B}"/>
              </a:ext>
            </a:extLst>
          </p:cNvPr>
          <p:cNvPicPr>
            <a:picLocks noChangeAspect="1"/>
          </p:cNvPicPr>
          <p:nvPr/>
        </p:nvPicPr>
        <p:blipFill>
          <a:blip r:embed="rId3"/>
          <a:stretch>
            <a:fillRect/>
          </a:stretch>
        </p:blipFill>
        <p:spPr>
          <a:xfrm>
            <a:off x="6331528" y="1944114"/>
            <a:ext cx="4022173" cy="3624114"/>
          </a:xfrm>
          <a:prstGeom prst="rect">
            <a:avLst/>
          </a:prstGeom>
        </p:spPr>
      </p:pic>
    </p:spTree>
    <p:extLst>
      <p:ext uri="{BB962C8B-B14F-4D97-AF65-F5344CB8AC3E}">
        <p14:creationId xmlns:p14="http://schemas.microsoft.com/office/powerpoint/2010/main" val="241977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177C9-9342-7EFC-623B-59998B125995}"/>
              </a:ext>
            </a:extLst>
          </p:cNvPr>
          <p:cNvSpPr>
            <a:spLocks noGrp="1"/>
          </p:cNvSpPr>
          <p:nvPr>
            <p:ph type="title"/>
          </p:nvPr>
        </p:nvSpPr>
        <p:spPr/>
        <p:txBody>
          <a:bodyPr/>
          <a:lstStyle/>
          <a:p>
            <a:r>
              <a:rPr lang="en-US" altLang="zh-CN" dirty="0"/>
              <a:t>Set median average return 0.324% (1.8*md)</a:t>
            </a:r>
            <a:endParaRPr lang="zh-CN" altLang="en-US" dirty="0"/>
          </a:p>
        </p:txBody>
      </p:sp>
      <p:sp>
        <p:nvSpPr>
          <p:cNvPr id="3" name="内容占位符 2">
            <a:extLst>
              <a:ext uri="{FF2B5EF4-FFF2-40B4-BE49-F238E27FC236}">
                <a16:creationId xmlns:a16="http://schemas.microsoft.com/office/drawing/2014/main" id="{1A9BC2F6-6970-7C86-7CF8-1DB2D361625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D5CC4BD-B2CE-B134-8364-13034202D344}"/>
              </a:ext>
            </a:extLst>
          </p:cNvPr>
          <p:cNvPicPr>
            <a:picLocks noChangeAspect="1"/>
          </p:cNvPicPr>
          <p:nvPr/>
        </p:nvPicPr>
        <p:blipFill>
          <a:blip r:embed="rId2"/>
          <a:stretch>
            <a:fillRect/>
          </a:stretch>
        </p:blipFill>
        <p:spPr>
          <a:xfrm>
            <a:off x="1301675" y="2567348"/>
            <a:ext cx="4756830" cy="2964873"/>
          </a:xfrm>
          <a:prstGeom prst="rect">
            <a:avLst/>
          </a:prstGeom>
        </p:spPr>
      </p:pic>
      <p:pic>
        <p:nvPicPr>
          <p:cNvPr id="7" name="图片 6">
            <a:extLst>
              <a:ext uri="{FF2B5EF4-FFF2-40B4-BE49-F238E27FC236}">
                <a16:creationId xmlns:a16="http://schemas.microsoft.com/office/drawing/2014/main" id="{FAD3ACC5-637D-47A2-EBAD-515DCE779EAE}"/>
              </a:ext>
            </a:extLst>
          </p:cNvPr>
          <p:cNvPicPr>
            <a:picLocks noChangeAspect="1"/>
          </p:cNvPicPr>
          <p:nvPr/>
        </p:nvPicPr>
        <p:blipFill>
          <a:blip r:embed="rId3"/>
          <a:stretch>
            <a:fillRect/>
          </a:stretch>
        </p:blipFill>
        <p:spPr>
          <a:xfrm>
            <a:off x="6521979" y="2191976"/>
            <a:ext cx="3594010" cy="3291754"/>
          </a:xfrm>
          <a:prstGeom prst="rect">
            <a:avLst/>
          </a:prstGeom>
        </p:spPr>
      </p:pic>
    </p:spTree>
    <p:extLst>
      <p:ext uri="{BB962C8B-B14F-4D97-AF65-F5344CB8AC3E}">
        <p14:creationId xmlns:p14="http://schemas.microsoft.com/office/powerpoint/2010/main" val="202103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223988-5ACB-D2A7-610F-ACC4B8EE0B77}"/>
              </a:ext>
            </a:extLst>
          </p:cNvPr>
          <p:cNvSpPr>
            <a:spLocks noGrp="1"/>
          </p:cNvSpPr>
          <p:nvPr>
            <p:ph type="title"/>
          </p:nvPr>
        </p:nvSpPr>
        <p:spPr/>
        <p:txBody>
          <a:bodyPr/>
          <a:lstStyle/>
          <a:p>
            <a:r>
              <a:rPr lang="en-US" altLang="zh-CN" dirty="0"/>
              <a:t>Set expected return 0.36% </a:t>
            </a:r>
            <a:r>
              <a:rPr lang="en-US" altLang="zh-CN" sz="2400" dirty="0"/>
              <a:t>(approximately 2 times to </a:t>
            </a:r>
            <a:r>
              <a:rPr lang="en-US" altLang="zh-CN" sz="2400" dirty="0" err="1"/>
              <a:t>md.</a:t>
            </a:r>
            <a:r>
              <a:rPr lang="en-US" altLang="zh-CN" sz="2400" dirty="0"/>
              <a:t>)</a:t>
            </a:r>
            <a:endParaRPr lang="zh-CN" altLang="en-US" dirty="0"/>
          </a:p>
        </p:txBody>
      </p:sp>
      <p:sp>
        <p:nvSpPr>
          <p:cNvPr id="3" name="内容占位符 2">
            <a:extLst>
              <a:ext uri="{FF2B5EF4-FFF2-40B4-BE49-F238E27FC236}">
                <a16:creationId xmlns:a16="http://schemas.microsoft.com/office/drawing/2014/main" id="{993214A7-513F-88B8-9B22-CEBA0F29A8B8}"/>
              </a:ext>
            </a:extLst>
          </p:cNvPr>
          <p:cNvSpPr>
            <a:spLocks noGrp="1"/>
          </p:cNvSpPr>
          <p:nvPr>
            <p:ph idx="1"/>
          </p:nvPr>
        </p:nvSpPr>
        <p:spPr/>
        <p:txBody>
          <a:bodyPr/>
          <a:lstStyle/>
          <a:p>
            <a:r>
              <a:rPr lang="en-US" altLang="zh-CN" dirty="0"/>
              <a:t>No, we </a:t>
            </a:r>
            <a:r>
              <a:rPr lang="en-US" altLang="zh-CN" b="1" dirty="0">
                <a:solidFill>
                  <a:srgbClr val="FF0000"/>
                </a:solidFill>
              </a:rPr>
              <a:t>CANNOT</a:t>
            </a:r>
            <a:r>
              <a:rPr lang="en-US" altLang="zh-CN" dirty="0"/>
              <a:t> find a feasible optimal solution in 2*md using Markowitz Model</a:t>
            </a:r>
            <a:endParaRPr lang="zh-CN" altLang="en-US" dirty="0"/>
          </a:p>
        </p:txBody>
      </p:sp>
      <p:pic>
        <p:nvPicPr>
          <p:cNvPr id="7" name="图片 6">
            <a:extLst>
              <a:ext uri="{FF2B5EF4-FFF2-40B4-BE49-F238E27FC236}">
                <a16:creationId xmlns:a16="http://schemas.microsoft.com/office/drawing/2014/main" id="{01B6895E-C94E-1AA5-65E7-60F80BEDA0E9}"/>
              </a:ext>
            </a:extLst>
          </p:cNvPr>
          <p:cNvPicPr>
            <a:picLocks noChangeAspect="1"/>
          </p:cNvPicPr>
          <p:nvPr/>
        </p:nvPicPr>
        <p:blipFill>
          <a:blip r:embed="rId2"/>
          <a:stretch>
            <a:fillRect/>
          </a:stretch>
        </p:blipFill>
        <p:spPr>
          <a:xfrm>
            <a:off x="1098119" y="2994391"/>
            <a:ext cx="8546376" cy="1168899"/>
          </a:xfrm>
          <a:prstGeom prst="rect">
            <a:avLst/>
          </a:prstGeom>
        </p:spPr>
      </p:pic>
      <p:pic>
        <p:nvPicPr>
          <p:cNvPr id="9" name="图片 8">
            <a:extLst>
              <a:ext uri="{FF2B5EF4-FFF2-40B4-BE49-F238E27FC236}">
                <a16:creationId xmlns:a16="http://schemas.microsoft.com/office/drawing/2014/main" id="{12D1F38D-6437-8AC9-1E73-F05830521DE5}"/>
              </a:ext>
            </a:extLst>
          </p:cNvPr>
          <p:cNvPicPr>
            <a:picLocks noChangeAspect="1"/>
          </p:cNvPicPr>
          <p:nvPr/>
        </p:nvPicPr>
        <p:blipFill>
          <a:blip r:embed="rId3"/>
          <a:stretch>
            <a:fillRect/>
          </a:stretch>
        </p:blipFill>
        <p:spPr>
          <a:xfrm>
            <a:off x="1163782" y="4287659"/>
            <a:ext cx="4805795" cy="492159"/>
          </a:xfrm>
          <a:prstGeom prst="rect">
            <a:avLst/>
          </a:prstGeom>
        </p:spPr>
      </p:pic>
    </p:spTree>
    <p:extLst>
      <p:ext uri="{BB962C8B-B14F-4D97-AF65-F5344CB8AC3E}">
        <p14:creationId xmlns:p14="http://schemas.microsoft.com/office/powerpoint/2010/main" val="4091546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59874-434B-9DCE-B286-87BCE2550A0C}"/>
              </a:ext>
            </a:extLst>
          </p:cNvPr>
          <p:cNvSpPr>
            <a:spLocks noGrp="1"/>
          </p:cNvSpPr>
          <p:nvPr>
            <p:ph type="title"/>
          </p:nvPr>
        </p:nvSpPr>
        <p:spPr/>
        <p:txBody>
          <a:bodyPr>
            <a:normAutofit/>
          </a:bodyPr>
          <a:lstStyle/>
          <a:p>
            <a:r>
              <a:rPr lang="en-US" altLang="zh-CN" sz="4000" dirty="0"/>
              <a:t>Set mean of 10 companies (average, compare)</a:t>
            </a:r>
            <a:endParaRPr lang="zh-CN" altLang="en-US" sz="4000" dirty="0"/>
          </a:p>
        </p:txBody>
      </p:sp>
      <p:sp>
        <p:nvSpPr>
          <p:cNvPr id="3" name="内容占位符 2">
            <a:extLst>
              <a:ext uri="{FF2B5EF4-FFF2-40B4-BE49-F238E27FC236}">
                <a16:creationId xmlns:a16="http://schemas.microsoft.com/office/drawing/2014/main" id="{C4047347-B11B-4F78-6F91-18A4991EE12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493A757-AA58-9972-B26B-9F25928BC718}"/>
              </a:ext>
            </a:extLst>
          </p:cNvPr>
          <p:cNvPicPr>
            <a:picLocks noChangeAspect="1"/>
          </p:cNvPicPr>
          <p:nvPr/>
        </p:nvPicPr>
        <p:blipFill>
          <a:blip r:embed="rId2"/>
          <a:stretch>
            <a:fillRect/>
          </a:stretch>
        </p:blipFill>
        <p:spPr>
          <a:xfrm>
            <a:off x="946872" y="2396836"/>
            <a:ext cx="4904533" cy="2942720"/>
          </a:xfrm>
          <a:prstGeom prst="rect">
            <a:avLst/>
          </a:prstGeom>
        </p:spPr>
      </p:pic>
      <p:pic>
        <p:nvPicPr>
          <p:cNvPr id="7" name="图片 6">
            <a:extLst>
              <a:ext uri="{FF2B5EF4-FFF2-40B4-BE49-F238E27FC236}">
                <a16:creationId xmlns:a16="http://schemas.microsoft.com/office/drawing/2014/main" id="{292BA84D-408D-9C58-2359-FFB5D3EB5398}"/>
              </a:ext>
            </a:extLst>
          </p:cNvPr>
          <p:cNvPicPr>
            <a:picLocks noChangeAspect="1"/>
          </p:cNvPicPr>
          <p:nvPr/>
        </p:nvPicPr>
        <p:blipFill>
          <a:blip r:embed="rId3"/>
          <a:stretch>
            <a:fillRect/>
          </a:stretch>
        </p:blipFill>
        <p:spPr>
          <a:xfrm>
            <a:off x="5960077" y="1690688"/>
            <a:ext cx="4911695" cy="4037467"/>
          </a:xfrm>
          <a:prstGeom prst="rect">
            <a:avLst/>
          </a:prstGeom>
        </p:spPr>
      </p:pic>
    </p:spTree>
    <p:extLst>
      <p:ext uri="{BB962C8B-B14F-4D97-AF65-F5344CB8AC3E}">
        <p14:creationId xmlns:p14="http://schemas.microsoft.com/office/powerpoint/2010/main" val="4021803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7C349-3262-AE82-548D-B77DE15CFC22}"/>
              </a:ext>
            </a:extLst>
          </p:cNvPr>
          <p:cNvSpPr>
            <a:spLocks noGrp="1"/>
          </p:cNvSpPr>
          <p:nvPr>
            <p:ph type="title"/>
          </p:nvPr>
        </p:nvSpPr>
        <p:spPr/>
        <p:txBody>
          <a:bodyPr/>
          <a:lstStyle/>
          <a:p>
            <a:r>
              <a:rPr lang="en-US" altLang="zh-CN" dirty="0"/>
              <a:t>Dataset</a:t>
            </a:r>
            <a:endParaRPr lang="zh-CN" altLang="en-US" dirty="0"/>
          </a:p>
        </p:txBody>
      </p:sp>
      <p:sp>
        <p:nvSpPr>
          <p:cNvPr id="3" name="内容占位符 2">
            <a:extLst>
              <a:ext uri="{FF2B5EF4-FFF2-40B4-BE49-F238E27FC236}">
                <a16:creationId xmlns:a16="http://schemas.microsoft.com/office/drawing/2014/main" id="{AEB8386D-91EA-10E9-12A8-89E3A866D59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3787CD4-8BC1-A11E-63DA-E2A5728C07E7}"/>
              </a:ext>
            </a:extLst>
          </p:cNvPr>
          <p:cNvPicPr>
            <a:picLocks noChangeAspect="1"/>
          </p:cNvPicPr>
          <p:nvPr/>
        </p:nvPicPr>
        <p:blipFill>
          <a:blip r:embed="rId2"/>
          <a:stretch>
            <a:fillRect/>
          </a:stretch>
        </p:blipFill>
        <p:spPr>
          <a:xfrm>
            <a:off x="0" y="1402685"/>
            <a:ext cx="12192000" cy="5421112"/>
          </a:xfrm>
          <a:prstGeom prst="rect">
            <a:avLst/>
          </a:prstGeom>
        </p:spPr>
      </p:pic>
      <p:sp>
        <p:nvSpPr>
          <p:cNvPr id="6" name="文本框 5">
            <a:extLst>
              <a:ext uri="{FF2B5EF4-FFF2-40B4-BE49-F238E27FC236}">
                <a16:creationId xmlns:a16="http://schemas.microsoft.com/office/drawing/2014/main" id="{B2B9E0F0-8CF2-1212-B906-40F93B42C191}"/>
              </a:ext>
            </a:extLst>
          </p:cNvPr>
          <p:cNvSpPr txBox="1"/>
          <p:nvPr/>
        </p:nvSpPr>
        <p:spPr>
          <a:xfrm>
            <a:off x="6192982" y="219372"/>
            <a:ext cx="4900922" cy="923330"/>
          </a:xfrm>
          <a:prstGeom prst="rect">
            <a:avLst/>
          </a:prstGeom>
          <a:noFill/>
        </p:spPr>
        <p:txBody>
          <a:bodyPr wrap="square" rtlCol="0">
            <a:spAutoFit/>
          </a:bodyPr>
          <a:lstStyle/>
          <a:p>
            <a:r>
              <a:rPr lang="en-US" altLang="zh-CN" dirty="0">
                <a:hlinkClick r:id="rId3"/>
              </a:rPr>
              <a:t>https://www.kaggle.com/datasets/khushipitroda/stock-market-historical-data-of-top-10-companies/</a:t>
            </a:r>
            <a:endParaRPr lang="zh-CN" altLang="en-US" dirty="0"/>
          </a:p>
        </p:txBody>
      </p:sp>
    </p:spTree>
    <p:extLst>
      <p:ext uri="{BB962C8B-B14F-4D97-AF65-F5344CB8AC3E}">
        <p14:creationId xmlns:p14="http://schemas.microsoft.com/office/powerpoint/2010/main" val="126844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4BC88-EC0D-DA95-46EE-11BC3BC25485}"/>
              </a:ext>
            </a:extLst>
          </p:cNvPr>
          <p:cNvSpPr>
            <a:spLocks noGrp="1"/>
          </p:cNvSpPr>
          <p:nvPr>
            <p:ph type="title"/>
          </p:nvPr>
        </p:nvSpPr>
        <p:spPr/>
        <p:txBody>
          <a:bodyPr/>
          <a:lstStyle/>
          <a:p>
            <a:r>
              <a:rPr lang="en-US" altLang="zh-CN" dirty="0"/>
              <a:t>Conclude</a:t>
            </a:r>
            <a:endParaRPr lang="zh-CN" altLang="en-US" dirty="0"/>
          </a:p>
        </p:txBody>
      </p:sp>
      <p:sp>
        <p:nvSpPr>
          <p:cNvPr id="3" name="内容占位符 2">
            <a:extLst>
              <a:ext uri="{FF2B5EF4-FFF2-40B4-BE49-F238E27FC236}">
                <a16:creationId xmlns:a16="http://schemas.microsoft.com/office/drawing/2014/main" id="{9AE85E25-C70E-E7FE-6D6F-47017B2CFE5E}"/>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495371A7-5230-F4CD-DCD2-B57A6AA3AC37}"/>
              </a:ext>
            </a:extLst>
          </p:cNvPr>
          <p:cNvPicPr>
            <a:picLocks noChangeAspect="1"/>
          </p:cNvPicPr>
          <p:nvPr/>
        </p:nvPicPr>
        <p:blipFill>
          <a:blip r:embed="rId2"/>
          <a:stretch>
            <a:fillRect/>
          </a:stretch>
        </p:blipFill>
        <p:spPr>
          <a:xfrm>
            <a:off x="425956" y="2528022"/>
            <a:ext cx="5436019" cy="2016269"/>
          </a:xfrm>
          <a:prstGeom prst="rect">
            <a:avLst/>
          </a:prstGeom>
        </p:spPr>
      </p:pic>
      <p:pic>
        <p:nvPicPr>
          <p:cNvPr id="7" name="图片 6">
            <a:extLst>
              <a:ext uri="{FF2B5EF4-FFF2-40B4-BE49-F238E27FC236}">
                <a16:creationId xmlns:a16="http://schemas.microsoft.com/office/drawing/2014/main" id="{7EAC5D4A-0C4B-296B-A535-29281338EFCB}"/>
              </a:ext>
            </a:extLst>
          </p:cNvPr>
          <p:cNvPicPr>
            <a:picLocks noChangeAspect="1"/>
          </p:cNvPicPr>
          <p:nvPr/>
        </p:nvPicPr>
        <p:blipFill>
          <a:blip r:embed="rId3"/>
          <a:stretch>
            <a:fillRect/>
          </a:stretch>
        </p:blipFill>
        <p:spPr>
          <a:xfrm>
            <a:off x="5861975" y="676996"/>
            <a:ext cx="5995567" cy="5815879"/>
          </a:xfrm>
          <a:prstGeom prst="rect">
            <a:avLst/>
          </a:prstGeom>
        </p:spPr>
      </p:pic>
    </p:spTree>
    <p:extLst>
      <p:ext uri="{BB962C8B-B14F-4D97-AF65-F5344CB8AC3E}">
        <p14:creationId xmlns:p14="http://schemas.microsoft.com/office/powerpoint/2010/main" val="288094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3EED3-468C-AD28-F5C5-C18E8884930A}"/>
              </a:ext>
            </a:extLst>
          </p:cNvPr>
          <p:cNvSpPr>
            <a:spLocks noGrp="1"/>
          </p:cNvSpPr>
          <p:nvPr>
            <p:ph type="title"/>
          </p:nvPr>
        </p:nvSpPr>
        <p:spPr/>
        <p:txBody>
          <a:bodyPr/>
          <a:lstStyle/>
          <a:p>
            <a:r>
              <a:rPr lang="en-US" altLang="zh-CN" dirty="0"/>
              <a:t>Other</a:t>
            </a:r>
            <a:r>
              <a:rPr lang="zh-CN" altLang="en-US" dirty="0"/>
              <a:t> </a:t>
            </a:r>
            <a:r>
              <a:rPr lang="en-US" altLang="zh-CN" dirty="0"/>
              <a:t>questions</a:t>
            </a:r>
            <a:endParaRPr lang="zh-CN" altLang="en-US" dirty="0"/>
          </a:p>
        </p:txBody>
      </p:sp>
      <p:sp>
        <p:nvSpPr>
          <p:cNvPr id="3" name="内容占位符 2">
            <a:extLst>
              <a:ext uri="{FF2B5EF4-FFF2-40B4-BE49-F238E27FC236}">
                <a16:creationId xmlns:a16="http://schemas.microsoft.com/office/drawing/2014/main" id="{6598795C-69FB-FBD6-1E1C-2B99CF81A109}"/>
              </a:ext>
            </a:extLst>
          </p:cNvPr>
          <p:cNvSpPr>
            <a:spLocks noGrp="1"/>
          </p:cNvSpPr>
          <p:nvPr>
            <p:ph idx="1"/>
          </p:nvPr>
        </p:nvSpPr>
        <p:spPr/>
        <p:txBody>
          <a:bodyPr/>
          <a:lstStyle/>
          <a:p>
            <a:r>
              <a:rPr lang="en-US" altLang="zh-CN" dirty="0"/>
              <a:t>“I'm interested in high tech concept stocks, I must get my hands on at least 20% of AAPL and 20% of META”</a:t>
            </a:r>
          </a:p>
          <a:p>
            <a:endParaRPr lang="en-US" altLang="zh-CN" dirty="0"/>
          </a:p>
          <a:p>
            <a:r>
              <a:rPr lang="en-US" altLang="zh-CN" dirty="0"/>
              <a:t>“Due to a business-to-business partnership, I had to purchase 50% AMD stocks for my company. AMD, Yes!”</a:t>
            </a:r>
          </a:p>
          <a:p>
            <a:endParaRPr lang="en-US" altLang="zh-CN" dirty="0"/>
          </a:p>
          <a:p>
            <a:r>
              <a:rPr lang="en-US" altLang="zh-CN" dirty="0"/>
              <a:t>“I just want to choose between AMD and TSLA to buy, the other stocks don't interest me at all.”</a:t>
            </a:r>
          </a:p>
          <a:p>
            <a:endParaRPr lang="en-US" altLang="zh-CN" dirty="0"/>
          </a:p>
          <a:p>
            <a:endParaRPr lang="zh-CN" altLang="en-US" dirty="0"/>
          </a:p>
        </p:txBody>
      </p:sp>
    </p:spTree>
    <p:extLst>
      <p:ext uri="{BB962C8B-B14F-4D97-AF65-F5344CB8AC3E}">
        <p14:creationId xmlns:p14="http://schemas.microsoft.com/office/powerpoint/2010/main" val="2276148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9D381-0638-B8A4-93CD-5CFC87AAC861}"/>
              </a:ext>
            </a:extLst>
          </p:cNvPr>
          <p:cNvSpPr>
            <a:spLocks noGrp="1"/>
          </p:cNvSpPr>
          <p:nvPr>
            <p:ph type="title"/>
          </p:nvPr>
        </p:nvSpPr>
        <p:spPr/>
        <p:txBody>
          <a:bodyPr/>
          <a:lstStyle/>
          <a:p>
            <a:r>
              <a:rPr lang="en-US" altLang="zh-CN" dirty="0"/>
              <a:t>Methods Used</a:t>
            </a:r>
            <a:endParaRPr lang="zh-CN" altLang="en-US" dirty="0"/>
          </a:p>
        </p:txBody>
      </p:sp>
      <p:sp>
        <p:nvSpPr>
          <p:cNvPr id="3" name="内容占位符 2">
            <a:extLst>
              <a:ext uri="{FF2B5EF4-FFF2-40B4-BE49-F238E27FC236}">
                <a16:creationId xmlns:a16="http://schemas.microsoft.com/office/drawing/2014/main" id="{03D7D6AC-0E91-5A58-B256-13199A14F896}"/>
              </a:ext>
            </a:extLst>
          </p:cNvPr>
          <p:cNvSpPr>
            <a:spLocks noGrp="1"/>
          </p:cNvSpPr>
          <p:nvPr>
            <p:ph idx="1"/>
          </p:nvPr>
        </p:nvSpPr>
        <p:spPr/>
        <p:txBody>
          <a:bodyPr/>
          <a:lstStyle/>
          <a:p>
            <a:r>
              <a:rPr lang="en-US" altLang="zh-CN" dirty="0"/>
              <a:t>Markowitz Model (Based on Gradient Method)</a:t>
            </a:r>
          </a:p>
          <a:p>
            <a:r>
              <a:rPr lang="en-US" altLang="zh-CN" dirty="0"/>
              <a:t>Markowitz Model </a:t>
            </a:r>
            <a:r>
              <a:rPr lang="en-US" altLang="zh-CN" dirty="0">
                <a:solidFill>
                  <a:srgbClr val="FF0000"/>
                </a:solidFill>
              </a:rPr>
              <a:t>(Proximal Gradient Method with restrictive condition)</a:t>
            </a:r>
          </a:p>
        </p:txBody>
      </p:sp>
    </p:spTree>
    <p:extLst>
      <p:ext uri="{BB962C8B-B14F-4D97-AF65-F5344CB8AC3E}">
        <p14:creationId xmlns:p14="http://schemas.microsoft.com/office/powerpoint/2010/main" val="1267147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3D97E-4B66-27BB-E232-BA52FE00BEA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673CDF3-DBF1-C5FA-E971-7A10867C0FF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79CE49E-F0EB-AAEB-CB7C-0EED43D6FFA9}"/>
              </a:ext>
            </a:extLst>
          </p:cNvPr>
          <p:cNvPicPr>
            <a:picLocks noChangeAspect="1"/>
          </p:cNvPicPr>
          <p:nvPr/>
        </p:nvPicPr>
        <p:blipFill>
          <a:blip r:embed="rId2"/>
          <a:stretch>
            <a:fillRect/>
          </a:stretch>
        </p:blipFill>
        <p:spPr>
          <a:xfrm>
            <a:off x="2552700" y="971550"/>
            <a:ext cx="7086600" cy="4914900"/>
          </a:xfrm>
          <a:prstGeom prst="rect">
            <a:avLst/>
          </a:prstGeom>
        </p:spPr>
      </p:pic>
    </p:spTree>
    <p:extLst>
      <p:ext uri="{BB962C8B-B14F-4D97-AF65-F5344CB8AC3E}">
        <p14:creationId xmlns:p14="http://schemas.microsoft.com/office/powerpoint/2010/main" val="2576285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54FC6-35B1-05C0-6BD0-5BACF96D3FF1}"/>
              </a:ext>
            </a:extLst>
          </p:cNvPr>
          <p:cNvSpPr>
            <a:spLocks noGrp="1"/>
          </p:cNvSpPr>
          <p:nvPr>
            <p:ph type="title"/>
          </p:nvPr>
        </p:nvSpPr>
        <p:spPr/>
        <p:txBody>
          <a:bodyPr/>
          <a:lstStyle/>
          <a:p>
            <a:r>
              <a:rPr lang="en-US" altLang="zh-CN" dirty="0"/>
              <a:t>At least 20% of AAPL and 20% of META</a:t>
            </a:r>
            <a:endParaRPr lang="zh-CN" altLang="en-US" dirty="0"/>
          </a:p>
        </p:txBody>
      </p:sp>
      <p:sp>
        <p:nvSpPr>
          <p:cNvPr id="3" name="内容占位符 2">
            <a:extLst>
              <a:ext uri="{FF2B5EF4-FFF2-40B4-BE49-F238E27FC236}">
                <a16:creationId xmlns:a16="http://schemas.microsoft.com/office/drawing/2014/main" id="{74848DF8-62B8-233B-D93A-718071670F31}"/>
              </a:ext>
            </a:extLst>
          </p:cNvPr>
          <p:cNvSpPr>
            <a:spLocks noGrp="1"/>
          </p:cNvSpPr>
          <p:nvPr>
            <p:ph idx="1"/>
          </p:nvPr>
        </p:nvSpPr>
        <p:spPr/>
        <p:txBody>
          <a:bodyPr/>
          <a:lstStyle/>
          <a:p>
            <a:r>
              <a:rPr lang="en-US" altLang="zh-CN" dirty="0"/>
              <a:t>I’ll set median average return 0.29% (1.6*md) for the following models, </a:t>
            </a:r>
            <a:r>
              <a:rPr lang="en-US" altLang="zh-CN" dirty="0" err="1"/>
              <a:t>cuz</a:t>
            </a:r>
            <a:r>
              <a:rPr lang="en-US" altLang="zh-CN" dirty="0"/>
              <a:t> this value excels in all parameters</a:t>
            </a:r>
          </a:p>
          <a:p>
            <a:endParaRPr lang="en-US" altLang="zh-CN" dirty="0"/>
          </a:p>
          <a:p>
            <a:r>
              <a:rPr lang="en-US" altLang="zh-CN" dirty="0">
                <a:solidFill>
                  <a:srgbClr val="FF0000"/>
                </a:solidFill>
              </a:rPr>
              <a:t>Markowitz Optimization Problem</a:t>
            </a:r>
            <a:r>
              <a:rPr lang="en-US" altLang="zh-CN" dirty="0"/>
              <a:t>:</a:t>
            </a:r>
          </a:p>
        </p:txBody>
      </p:sp>
      <p:pic>
        <p:nvPicPr>
          <p:cNvPr id="5" name="图片 4">
            <a:extLst>
              <a:ext uri="{FF2B5EF4-FFF2-40B4-BE49-F238E27FC236}">
                <a16:creationId xmlns:a16="http://schemas.microsoft.com/office/drawing/2014/main" id="{02E73BEC-7753-8DEC-3D03-13461FC85F44}"/>
              </a:ext>
            </a:extLst>
          </p:cNvPr>
          <p:cNvPicPr>
            <a:picLocks noChangeAspect="1"/>
          </p:cNvPicPr>
          <p:nvPr/>
        </p:nvPicPr>
        <p:blipFill>
          <a:blip r:embed="rId2"/>
          <a:stretch>
            <a:fillRect/>
          </a:stretch>
        </p:blipFill>
        <p:spPr>
          <a:xfrm>
            <a:off x="6841114" y="3176948"/>
            <a:ext cx="3248025" cy="2343150"/>
          </a:xfrm>
          <a:prstGeom prst="rect">
            <a:avLst/>
          </a:prstGeom>
        </p:spPr>
      </p:pic>
    </p:spTree>
    <p:extLst>
      <p:ext uri="{BB962C8B-B14F-4D97-AF65-F5344CB8AC3E}">
        <p14:creationId xmlns:p14="http://schemas.microsoft.com/office/powerpoint/2010/main" val="4221195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54FC6-35B1-05C0-6BD0-5BACF96D3FF1}"/>
              </a:ext>
            </a:extLst>
          </p:cNvPr>
          <p:cNvSpPr>
            <a:spLocks noGrp="1"/>
          </p:cNvSpPr>
          <p:nvPr>
            <p:ph type="title"/>
          </p:nvPr>
        </p:nvSpPr>
        <p:spPr/>
        <p:txBody>
          <a:bodyPr/>
          <a:lstStyle/>
          <a:p>
            <a:r>
              <a:rPr lang="en-US" altLang="zh-CN" dirty="0"/>
              <a:t>At least 20% of AAPL and 20% of META</a:t>
            </a:r>
            <a:endParaRPr lang="zh-CN" altLang="en-US" dirty="0"/>
          </a:p>
        </p:txBody>
      </p:sp>
      <p:sp>
        <p:nvSpPr>
          <p:cNvPr id="3" name="内容占位符 2">
            <a:extLst>
              <a:ext uri="{FF2B5EF4-FFF2-40B4-BE49-F238E27FC236}">
                <a16:creationId xmlns:a16="http://schemas.microsoft.com/office/drawing/2014/main" id="{74848DF8-62B8-233B-D93A-718071670F31}"/>
              </a:ext>
            </a:extLst>
          </p:cNvPr>
          <p:cNvSpPr>
            <a:spLocks noGrp="1"/>
          </p:cNvSpPr>
          <p:nvPr>
            <p:ph idx="1"/>
          </p:nvPr>
        </p:nvSpPr>
        <p:spPr/>
        <p:txBody>
          <a:bodyPr/>
          <a:lstStyle/>
          <a:p>
            <a:r>
              <a:rPr lang="en-US" altLang="zh-CN" dirty="0"/>
              <a:t>No, we </a:t>
            </a:r>
            <a:r>
              <a:rPr lang="en-US" altLang="zh-CN" b="1" dirty="0">
                <a:solidFill>
                  <a:srgbClr val="FF0000"/>
                </a:solidFill>
              </a:rPr>
              <a:t>CANNOT</a:t>
            </a:r>
            <a:r>
              <a:rPr lang="en-US" altLang="zh-CN" dirty="0"/>
              <a:t> find a feasible optimal solution in 1.6*md with at least 20% AAPL and 20% META using Markowitz Model</a:t>
            </a: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en-US" altLang="zh-CN" dirty="0"/>
              <a:t>We should change the restrict little bit.</a:t>
            </a:r>
          </a:p>
        </p:txBody>
      </p:sp>
      <p:pic>
        <p:nvPicPr>
          <p:cNvPr id="6" name="图片 5">
            <a:extLst>
              <a:ext uri="{FF2B5EF4-FFF2-40B4-BE49-F238E27FC236}">
                <a16:creationId xmlns:a16="http://schemas.microsoft.com/office/drawing/2014/main" id="{FD36A046-D719-5208-D89B-EF9A661033CB}"/>
              </a:ext>
            </a:extLst>
          </p:cNvPr>
          <p:cNvPicPr>
            <a:picLocks noChangeAspect="1"/>
          </p:cNvPicPr>
          <p:nvPr/>
        </p:nvPicPr>
        <p:blipFill>
          <a:blip r:embed="rId2"/>
          <a:stretch>
            <a:fillRect/>
          </a:stretch>
        </p:blipFill>
        <p:spPr>
          <a:xfrm>
            <a:off x="1775546" y="2883044"/>
            <a:ext cx="6867525" cy="2047875"/>
          </a:xfrm>
          <a:prstGeom prst="rect">
            <a:avLst/>
          </a:prstGeom>
        </p:spPr>
      </p:pic>
    </p:spTree>
    <p:extLst>
      <p:ext uri="{BB962C8B-B14F-4D97-AF65-F5344CB8AC3E}">
        <p14:creationId xmlns:p14="http://schemas.microsoft.com/office/powerpoint/2010/main" val="283353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54FC6-35B1-05C0-6BD0-5BACF96D3FF1}"/>
              </a:ext>
            </a:extLst>
          </p:cNvPr>
          <p:cNvSpPr>
            <a:spLocks noGrp="1"/>
          </p:cNvSpPr>
          <p:nvPr>
            <p:ph type="title"/>
          </p:nvPr>
        </p:nvSpPr>
        <p:spPr/>
        <p:txBody>
          <a:bodyPr/>
          <a:lstStyle/>
          <a:p>
            <a:r>
              <a:rPr lang="en-US" altLang="zh-CN" dirty="0"/>
              <a:t>At least 20% of AAPL and 20% of META</a:t>
            </a:r>
            <a:endParaRPr lang="zh-CN" altLang="en-US" dirty="0"/>
          </a:p>
        </p:txBody>
      </p:sp>
      <p:sp>
        <p:nvSpPr>
          <p:cNvPr id="3" name="内容占位符 2">
            <a:extLst>
              <a:ext uri="{FF2B5EF4-FFF2-40B4-BE49-F238E27FC236}">
                <a16:creationId xmlns:a16="http://schemas.microsoft.com/office/drawing/2014/main" id="{74848DF8-62B8-233B-D93A-718071670F31}"/>
              </a:ext>
            </a:extLst>
          </p:cNvPr>
          <p:cNvSpPr>
            <a:spLocks noGrp="1"/>
          </p:cNvSpPr>
          <p:nvPr>
            <p:ph idx="1"/>
          </p:nvPr>
        </p:nvSpPr>
        <p:spPr/>
        <p:txBody>
          <a:bodyPr/>
          <a:lstStyle/>
          <a:p>
            <a:r>
              <a:rPr lang="en-US" altLang="zh-CN" dirty="0"/>
              <a:t>Set 0.8*md, maybe it will work?</a:t>
            </a:r>
            <a:endParaRPr lang="en-US" altLang="zh-CN" dirty="0">
              <a:solidFill>
                <a:srgbClr val="FF0000"/>
              </a:solidFill>
            </a:endParaRPr>
          </a:p>
          <a:p>
            <a:endParaRPr lang="en-US" altLang="zh-CN" dirty="0">
              <a:solidFill>
                <a:srgbClr val="FF0000"/>
              </a:solidFill>
            </a:endParaRPr>
          </a:p>
          <a:p>
            <a:r>
              <a:rPr lang="en-US" altLang="zh-CN" dirty="0"/>
              <a:t>Markowitz Optimization Problem:</a:t>
            </a:r>
          </a:p>
        </p:txBody>
      </p:sp>
      <p:pic>
        <p:nvPicPr>
          <p:cNvPr id="12" name="图片 11">
            <a:extLst>
              <a:ext uri="{FF2B5EF4-FFF2-40B4-BE49-F238E27FC236}">
                <a16:creationId xmlns:a16="http://schemas.microsoft.com/office/drawing/2014/main" id="{0096408C-52DC-63DC-15E2-D01A23996AB8}"/>
              </a:ext>
            </a:extLst>
          </p:cNvPr>
          <p:cNvPicPr>
            <a:picLocks noChangeAspect="1"/>
          </p:cNvPicPr>
          <p:nvPr/>
        </p:nvPicPr>
        <p:blipFill>
          <a:blip r:embed="rId2"/>
          <a:stretch>
            <a:fillRect/>
          </a:stretch>
        </p:blipFill>
        <p:spPr>
          <a:xfrm>
            <a:off x="6561426" y="2782094"/>
            <a:ext cx="3571875" cy="2438400"/>
          </a:xfrm>
          <a:prstGeom prst="rect">
            <a:avLst/>
          </a:prstGeom>
        </p:spPr>
      </p:pic>
    </p:spTree>
    <p:extLst>
      <p:ext uri="{BB962C8B-B14F-4D97-AF65-F5344CB8AC3E}">
        <p14:creationId xmlns:p14="http://schemas.microsoft.com/office/powerpoint/2010/main" val="29311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C10DC-B0C3-3E43-E917-DF2C573C0382}"/>
              </a:ext>
            </a:extLst>
          </p:cNvPr>
          <p:cNvSpPr>
            <a:spLocks noGrp="1"/>
          </p:cNvSpPr>
          <p:nvPr>
            <p:ph type="title"/>
          </p:nvPr>
        </p:nvSpPr>
        <p:spPr/>
        <p:txBody>
          <a:bodyPr/>
          <a:lstStyle/>
          <a:p>
            <a:r>
              <a:rPr lang="en-US" altLang="zh-CN" dirty="0"/>
              <a:t>At least 20% of AAPL and 20% of META</a:t>
            </a:r>
            <a:endParaRPr lang="zh-CN" altLang="en-US" dirty="0"/>
          </a:p>
        </p:txBody>
      </p:sp>
      <p:sp>
        <p:nvSpPr>
          <p:cNvPr id="3" name="内容占位符 2">
            <a:extLst>
              <a:ext uri="{FF2B5EF4-FFF2-40B4-BE49-F238E27FC236}">
                <a16:creationId xmlns:a16="http://schemas.microsoft.com/office/drawing/2014/main" id="{C6E6F434-BA33-73AB-6B2F-F4521C7E8E2E}"/>
              </a:ext>
            </a:extLst>
          </p:cNvPr>
          <p:cNvSpPr>
            <a:spLocks noGrp="1"/>
          </p:cNvSpPr>
          <p:nvPr>
            <p:ph idx="1"/>
          </p:nvPr>
        </p:nvSpPr>
        <p:spPr/>
        <p:txBody>
          <a:bodyPr>
            <a:normAutofit lnSpcReduction="10000"/>
          </a:bodyPr>
          <a:lstStyle/>
          <a:p>
            <a:r>
              <a:rPr lang="en-US" altLang="zh-CN" dirty="0"/>
              <a:t>It works!</a:t>
            </a:r>
          </a:p>
          <a:p>
            <a:endParaRPr lang="en-US" altLang="zh-CN" dirty="0"/>
          </a:p>
          <a:p>
            <a:endParaRPr lang="en-US" altLang="zh-CN" dirty="0"/>
          </a:p>
          <a:p>
            <a:endParaRPr lang="en-US" altLang="zh-CN" dirty="0"/>
          </a:p>
          <a:p>
            <a:endParaRPr lang="en-US" altLang="zh-CN" dirty="0"/>
          </a:p>
          <a:p>
            <a:r>
              <a:rPr lang="en-US" altLang="zh-CN" dirty="0"/>
              <a:t>But Sharpe Ratio &lt; 0,</a:t>
            </a:r>
          </a:p>
          <a:p>
            <a:pPr marL="0" indent="0">
              <a:buNone/>
            </a:pPr>
            <a:r>
              <a:rPr lang="en-US" altLang="zh-CN" dirty="0"/>
              <a:t>means we may loss money</a:t>
            </a:r>
          </a:p>
          <a:p>
            <a:pPr marL="0" indent="0">
              <a:buNone/>
            </a:pPr>
            <a:r>
              <a:rPr lang="en-US" altLang="zh-CN" dirty="0"/>
              <a:t>from this. It is the cost of</a:t>
            </a:r>
          </a:p>
          <a:p>
            <a:pPr marL="0" indent="0">
              <a:buNone/>
            </a:pPr>
            <a:r>
              <a:rPr lang="en-US" altLang="zh-CN" dirty="0"/>
              <a:t>making restrict :(</a:t>
            </a:r>
          </a:p>
          <a:p>
            <a:pPr marL="0" indent="0">
              <a:buNone/>
            </a:pPr>
            <a:endParaRPr lang="zh-CN" altLang="en-US" dirty="0"/>
          </a:p>
        </p:txBody>
      </p:sp>
      <p:pic>
        <p:nvPicPr>
          <p:cNvPr id="7" name="图片 6">
            <a:extLst>
              <a:ext uri="{FF2B5EF4-FFF2-40B4-BE49-F238E27FC236}">
                <a16:creationId xmlns:a16="http://schemas.microsoft.com/office/drawing/2014/main" id="{0725E144-9772-1529-7587-38A024CBDE5E}"/>
              </a:ext>
            </a:extLst>
          </p:cNvPr>
          <p:cNvPicPr>
            <a:picLocks noChangeAspect="1"/>
          </p:cNvPicPr>
          <p:nvPr/>
        </p:nvPicPr>
        <p:blipFill>
          <a:blip r:embed="rId2"/>
          <a:stretch>
            <a:fillRect/>
          </a:stretch>
        </p:blipFill>
        <p:spPr>
          <a:xfrm>
            <a:off x="5223596" y="1926070"/>
            <a:ext cx="6677025" cy="4448175"/>
          </a:xfrm>
          <a:prstGeom prst="rect">
            <a:avLst/>
          </a:prstGeom>
        </p:spPr>
      </p:pic>
      <p:pic>
        <p:nvPicPr>
          <p:cNvPr id="9" name="图片 8">
            <a:extLst>
              <a:ext uri="{FF2B5EF4-FFF2-40B4-BE49-F238E27FC236}">
                <a16:creationId xmlns:a16="http://schemas.microsoft.com/office/drawing/2014/main" id="{AC11E03A-DA28-46B4-E2F1-991B4F5703DC}"/>
              </a:ext>
            </a:extLst>
          </p:cNvPr>
          <p:cNvPicPr>
            <a:picLocks noChangeAspect="1"/>
          </p:cNvPicPr>
          <p:nvPr/>
        </p:nvPicPr>
        <p:blipFill>
          <a:blip r:embed="rId3"/>
          <a:stretch>
            <a:fillRect/>
          </a:stretch>
        </p:blipFill>
        <p:spPr>
          <a:xfrm>
            <a:off x="997961" y="2608118"/>
            <a:ext cx="2428875" cy="1295400"/>
          </a:xfrm>
          <a:prstGeom prst="rect">
            <a:avLst/>
          </a:prstGeom>
        </p:spPr>
      </p:pic>
      <p:sp>
        <p:nvSpPr>
          <p:cNvPr id="10" name="文本框 9">
            <a:extLst>
              <a:ext uri="{FF2B5EF4-FFF2-40B4-BE49-F238E27FC236}">
                <a16:creationId xmlns:a16="http://schemas.microsoft.com/office/drawing/2014/main" id="{7875F856-8BB4-8690-DED0-50651129A979}"/>
              </a:ext>
            </a:extLst>
          </p:cNvPr>
          <p:cNvSpPr txBox="1"/>
          <p:nvPr/>
        </p:nvSpPr>
        <p:spPr>
          <a:xfrm>
            <a:off x="838200" y="6213080"/>
            <a:ext cx="6325771" cy="523220"/>
          </a:xfrm>
          <a:prstGeom prst="rect">
            <a:avLst/>
          </a:prstGeom>
          <a:noFill/>
        </p:spPr>
        <p:txBody>
          <a:bodyPr wrap="none" rtlCol="0">
            <a:spAutoFit/>
          </a:bodyPr>
          <a:lstStyle/>
          <a:p>
            <a:r>
              <a:rPr lang="en-US" altLang="zh-CN" sz="2800" dirty="0">
                <a:solidFill>
                  <a:srgbClr val="FF0000"/>
                </a:solidFill>
              </a:rPr>
              <a:t>There </a:t>
            </a:r>
            <a:r>
              <a:rPr lang="en-US" altLang="zh-CN" sz="2800" dirty="0" err="1">
                <a:solidFill>
                  <a:srgbClr val="FF0000"/>
                </a:solidFill>
              </a:rPr>
              <a:t>ain't</a:t>
            </a:r>
            <a:r>
              <a:rPr lang="en-US" altLang="zh-CN" sz="2800" dirty="0">
                <a:solidFill>
                  <a:srgbClr val="FF0000"/>
                </a:solidFill>
              </a:rPr>
              <a:t> no such thing as a free lunch</a:t>
            </a:r>
            <a:endParaRPr lang="zh-CN" altLang="en-US" sz="2800" dirty="0">
              <a:solidFill>
                <a:srgbClr val="FF0000"/>
              </a:solidFill>
            </a:endParaRPr>
          </a:p>
        </p:txBody>
      </p:sp>
    </p:spTree>
    <p:extLst>
      <p:ext uri="{BB962C8B-B14F-4D97-AF65-F5344CB8AC3E}">
        <p14:creationId xmlns:p14="http://schemas.microsoft.com/office/powerpoint/2010/main" val="7546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3227F-D548-D7A2-5F6A-9916FB1491E4}"/>
              </a:ext>
            </a:extLst>
          </p:cNvPr>
          <p:cNvSpPr>
            <a:spLocks noGrp="1"/>
          </p:cNvSpPr>
          <p:nvPr>
            <p:ph type="ctrTitle"/>
          </p:nvPr>
        </p:nvSpPr>
        <p:spPr>
          <a:xfrm>
            <a:off x="758536" y="755218"/>
            <a:ext cx="10674928" cy="2673782"/>
          </a:xfrm>
        </p:spPr>
        <p:txBody>
          <a:bodyPr>
            <a:normAutofit/>
          </a:bodyPr>
          <a:lstStyle/>
          <a:p>
            <a:r>
              <a:rPr lang="en-US" altLang="zh-CN" dirty="0"/>
              <a:t>If the time is still enough</a:t>
            </a:r>
            <a:endParaRPr lang="zh-CN" altLang="en-US" dirty="0"/>
          </a:p>
        </p:txBody>
      </p:sp>
      <p:sp>
        <p:nvSpPr>
          <p:cNvPr id="5" name="副标题 4">
            <a:extLst>
              <a:ext uri="{FF2B5EF4-FFF2-40B4-BE49-F238E27FC236}">
                <a16:creationId xmlns:a16="http://schemas.microsoft.com/office/drawing/2014/main" id="{1BEEA1C9-6176-0514-6228-0EA338BB4C8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64517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3EED3-468C-AD28-F5C5-C18E8884930A}"/>
              </a:ext>
            </a:extLst>
          </p:cNvPr>
          <p:cNvSpPr>
            <a:spLocks noGrp="1"/>
          </p:cNvSpPr>
          <p:nvPr>
            <p:ph type="title"/>
          </p:nvPr>
        </p:nvSpPr>
        <p:spPr/>
        <p:txBody>
          <a:bodyPr/>
          <a:lstStyle/>
          <a:p>
            <a:r>
              <a:rPr lang="en-US" altLang="zh-CN" dirty="0"/>
              <a:t>More</a:t>
            </a:r>
            <a:r>
              <a:rPr lang="zh-CN" altLang="en-US" dirty="0"/>
              <a:t> </a:t>
            </a:r>
            <a:r>
              <a:rPr lang="en-US" altLang="zh-CN" dirty="0"/>
              <a:t>questions</a:t>
            </a:r>
            <a:endParaRPr lang="zh-CN" altLang="en-US" dirty="0"/>
          </a:p>
        </p:txBody>
      </p:sp>
      <p:sp>
        <p:nvSpPr>
          <p:cNvPr id="3" name="内容占位符 2">
            <a:extLst>
              <a:ext uri="{FF2B5EF4-FFF2-40B4-BE49-F238E27FC236}">
                <a16:creationId xmlns:a16="http://schemas.microsoft.com/office/drawing/2014/main" id="{6598795C-69FB-FBD6-1E1C-2B99CF81A109}"/>
              </a:ext>
            </a:extLst>
          </p:cNvPr>
          <p:cNvSpPr>
            <a:spLocks noGrp="1"/>
          </p:cNvSpPr>
          <p:nvPr>
            <p:ph idx="1"/>
          </p:nvPr>
        </p:nvSpPr>
        <p:spPr>
          <a:xfrm>
            <a:off x="838200" y="2506662"/>
            <a:ext cx="10515600" cy="4351338"/>
          </a:xfrm>
        </p:spPr>
        <p:txBody>
          <a:bodyPr/>
          <a:lstStyle/>
          <a:p>
            <a:r>
              <a:rPr lang="en-US" altLang="zh-CN" dirty="0"/>
              <a:t>“I don't want to take too many risks! Please give me the optimal strategy for spreading the risk evenly across different assets”</a:t>
            </a:r>
          </a:p>
          <a:p>
            <a:endParaRPr lang="zh-CN" altLang="en-US" dirty="0"/>
          </a:p>
        </p:txBody>
      </p:sp>
    </p:spTree>
    <p:extLst>
      <p:ext uri="{BB962C8B-B14F-4D97-AF65-F5344CB8AC3E}">
        <p14:creationId xmlns:p14="http://schemas.microsoft.com/office/powerpoint/2010/main" val="69435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0C8E3-90C9-856B-930F-5052BB06B95F}"/>
              </a:ext>
            </a:extLst>
          </p:cNvPr>
          <p:cNvSpPr>
            <a:spLocks noGrp="1"/>
          </p:cNvSpPr>
          <p:nvPr>
            <p:ph type="title"/>
          </p:nvPr>
        </p:nvSpPr>
        <p:spPr/>
        <p:txBody>
          <a:bodyPr/>
          <a:lstStyle/>
          <a:p>
            <a:r>
              <a:rPr lang="en-US" altLang="zh-CN" dirty="0"/>
              <a:t>Data Example</a:t>
            </a:r>
            <a:endParaRPr lang="zh-CN" altLang="en-US" dirty="0"/>
          </a:p>
        </p:txBody>
      </p:sp>
      <p:pic>
        <p:nvPicPr>
          <p:cNvPr id="6" name="内容占位符 5">
            <a:extLst>
              <a:ext uri="{FF2B5EF4-FFF2-40B4-BE49-F238E27FC236}">
                <a16:creationId xmlns:a16="http://schemas.microsoft.com/office/drawing/2014/main" id="{702D0D5B-A7FF-13E7-F2D6-DF77C0BE3923}"/>
              </a:ext>
            </a:extLst>
          </p:cNvPr>
          <p:cNvPicPr>
            <a:picLocks noGrp="1" noChangeAspect="1"/>
          </p:cNvPicPr>
          <p:nvPr>
            <p:ph idx="1"/>
          </p:nvPr>
        </p:nvPicPr>
        <p:blipFill>
          <a:blip r:embed="rId2"/>
          <a:stretch>
            <a:fillRect/>
          </a:stretch>
        </p:blipFill>
        <p:spPr>
          <a:xfrm>
            <a:off x="2999942" y="3871407"/>
            <a:ext cx="7038975" cy="2019300"/>
          </a:xfrm>
        </p:spPr>
      </p:pic>
      <p:pic>
        <p:nvPicPr>
          <p:cNvPr id="5" name="图片 4">
            <a:extLst>
              <a:ext uri="{FF2B5EF4-FFF2-40B4-BE49-F238E27FC236}">
                <a16:creationId xmlns:a16="http://schemas.microsoft.com/office/drawing/2014/main" id="{1C83A10B-F6C2-9A96-CAD9-F872373C9A04}"/>
              </a:ext>
            </a:extLst>
          </p:cNvPr>
          <p:cNvPicPr>
            <a:picLocks noChangeAspect="1"/>
          </p:cNvPicPr>
          <p:nvPr/>
        </p:nvPicPr>
        <p:blipFill>
          <a:blip r:embed="rId3"/>
          <a:stretch>
            <a:fillRect/>
          </a:stretch>
        </p:blipFill>
        <p:spPr>
          <a:xfrm>
            <a:off x="3200833" y="1353322"/>
            <a:ext cx="5991225" cy="1990725"/>
          </a:xfrm>
          <a:prstGeom prst="rect">
            <a:avLst/>
          </a:prstGeom>
        </p:spPr>
      </p:pic>
      <p:sp>
        <p:nvSpPr>
          <p:cNvPr id="8" name="文本框 7">
            <a:extLst>
              <a:ext uri="{FF2B5EF4-FFF2-40B4-BE49-F238E27FC236}">
                <a16:creationId xmlns:a16="http://schemas.microsoft.com/office/drawing/2014/main" id="{0CF18FFD-8425-2553-270B-D4B9C88A779F}"/>
              </a:ext>
            </a:extLst>
          </p:cNvPr>
          <p:cNvSpPr txBox="1"/>
          <p:nvPr/>
        </p:nvSpPr>
        <p:spPr>
          <a:xfrm>
            <a:off x="9699719" y="2164019"/>
            <a:ext cx="1204176" cy="369332"/>
          </a:xfrm>
          <a:prstGeom prst="rect">
            <a:avLst/>
          </a:prstGeom>
          <a:noFill/>
        </p:spPr>
        <p:txBody>
          <a:bodyPr wrap="none" rtlCol="0">
            <a:spAutoFit/>
          </a:bodyPr>
          <a:lstStyle/>
          <a:p>
            <a:r>
              <a:rPr lang="en-US" altLang="zh-CN" dirty="0"/>
              <a:t>Basic Data</a:t>
            </a:r>
          </a:p>
        </p:txBody>
      </p:sp>
      <p:sp>
        <p:nvSpPr>
          <p:cNvPr id="9" name="文本框 8">
            <a:extLst>
              <a:ext uri="{FF2B5EF4-FFF2-40B4-BE49-F238E27FC236}">
                <a16:creationId xmlns:a16="http://schemas.microsoft.com/office/drawing/2014/main" id="{2EDBF492-93B0-5F32-BCAC-9591E1936D62}"/>
              </a:ext>
            </a:extLst>
          </p:cNvPr>
          <p:cNvSpPr txBox="1"/>
          <p:nvPr/>
        </p:nvSpPr>
        <p:spPr>
          <a:xfrm>
            <a:off x="772824" y="4749439"/>
            <a:ext cx="2073003" cy="369332"/>
          </a:xfrm>
          <a:prstGeom prst="rect">
            <a:avLst/>
          </a:prstGeom>
          <a:noFill/>
        </p:spPr>
        <p:txBody>
          <a:bodyPr wrap="none" rtlCol="0">
            <a:spAutoFit/>
          </a:bodyPr>
          <a:lstStyle/>
          <a:p>
            <a:r>
              <a:rPr lang="en-US" altLang="zh-CN" dirty="0"/>
              <a:t>Data Frame, sorted</a:t>
            </a:r>
          </a:p>
        </p:txBody>
      </p:sp>
    </p:spTree>
    <p:extLst>
      <p:ext uri="{BB962C8B-B14F-4D97-AF65-F5344CB8AC3E}">
        <p14:creationId xmlns:p14="http://schemas.microsoft.com/office/powerpoint/2010/main" val="3129164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9D381-0638-B8A4-93CD-5CFC87AAC861}"/>
              </a:ext>
            </a:extLst>
          </p:cNvPr>
          <p:cNvSpPr>
            <a:spLocks noGrp="1"/>
          </p:cNvSpPr>
          <p:nvPr>
            <p:ph type="title"/>
          </p:nvPr>
        </p:nvSpPr>
        <p:spPr/>
        <p:txBody>
          <a:bodyPr/>
          <a:lstStyle/>
          <a:p>
            <a:r>
              <a:rPr lang="en-US" altLang="zh-CN" dirty="0"/>
              <a:t>Methods Used</a:t>
            </a:r>
            <a:endParaRPr lang="zh-CN" altLang="en-US" dirty="0"/>
          </a:p>
        </p:txBody>
      </p:sp>
      <p:sp>
        <p:nvSpPr>
          <p:cNvPr id="3" name="内容占位符 2">
            <a:extLst>
              <a:ext uri="{FF2B5EF4-FFF2-40B4-BE49-F238E27FC236}">
                <a16:creationId xmlns:a16="http://schemas.microsoft.com/office/drawing/2014/main" id="{03D7D6AC-0E91-5A58-B256-13199A14F896}"/>
              </a:ext>
            </a:extLst>
          </p:cNvPr>
          <p:cNvSpPr>
            <a:spLocks noGrp="1"/>
          </p:cNvSpPr>
          <p:nvPr>
            <p:ph idx="1"/>
          </p:nvPr>
        </p:nvSpPr>
        <p:spPr/>
        <p:txBody>
          <a:bodyPr/>
          <a:lstStyle/>
          <a:p>
            <a:r>
              <a:rPr lang="en-US" altLang="zh-CN" dirty="0"/>
              <a:t>Markowitz Model (Based on Gradient Method)</a:t>
            </a:r>
          </a:p>
          <a:p>
            <a:r>
              <a:rPr lang="en-US" altLang="zh-CN" dirty="0"/>
              <a:t>Markowitz Model (Proximal Gradient Method with restrictive condition)</a:t>
            </a:r>
          </a:p>
          <a:p>
            <a:r>
              <a:rPr lang="en-US" altLang="zh-CN" dirty="0">
                <a:solidFill>
                  <a:srgbClr val="FF0000"/>
                </a:solidFill>
              </a:rPr>
              <a:t>Risk Parity Analysis (Frank-Wolfe)</a:t>
            </a:r>
            <a:endParaRPr lang="zh-CN" altLang="en-US" dirty="0">
              <a:solidFill>
                <a:srgbClr val="FF0000"/>
              </a:solidFill>
            </a:endParaRPr>
          </a:p>
        </p:txBody>
      </p:sp>
    </p:spTree>
    <p:extLst>
      <p:ext uri="{BB962C8B-B14F-4D97-AF65-F5344CB8AC3E}">
        <p14:creationId xmlns:p14="http://schemas.microsoft.com/office/powerpoint/2010/main" val="2977345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FF04FB-8B07-76AB-3CFE-4C79FCF5122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69D9EDE-7689-B0DD-D68E-42B1BAD176C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53F8B95-D8C6-E343-9D06-882945E0B88E}"/>
              </a:ext>
            </a:extLst>
          </p:cNvPr>
          <p:cNvPicPr>
            <a:picLocks noChangeAspect="1"/>
          </p:cNvPicPr>
          <p:nvPr/>
        </p:nvPicPr>
        <p:blipFill>
          <a:blip r:embed="rId2"/>
          <a:stretch>
            <a:fillRect/>
          </a:stretch>
        </p:blipFill>
        <p:spPr>
          <a:xfrm>
            <a:off x="1262062" y="361950"/>
            <a:ext cx="9667875" cy="6134100"/>
          </a:xfrm>
          <a:prstGeom prst="rect">
            <a:avLst/>
          </a:prstGeom>
        </p:spPr>
      </p:pic>
    </p:spTree>
    <p:extLst>
      <p:ext uri="{BB962C8B-B14F-4D97-AF65-F5344CB8AC3E}">
        <p14:creationId xmlns:p14="http://schemas.microsoft.com/office/powerpoint/2010/main" val="3466932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F4627-1A8C-9CD8-8B95-96D6206897A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F0837F2-9B11-3783-D0CF-71D5ADB94D2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0F5D583-D1DE-186F-32D7-B6421F028491}"/>
              </a:ext>
            </a:extLst>
          </p:cNvPr>
          <p:cNvPicPr>
            <a:picLocks noChangeAspect="1"/>
          </p:cNvPicPr>
          <p:nvPr/>
        </p:nvPicPr>
        <p:blipFill>
          <a:blip r:embed="rId2"/>
          <a:stretch>
            <a:fillRect/>
          </a:stretch>
        </p:blipFill>
        <p:spPr>
          <a:xfrm>
            <a:off x="2326265" y="944919"/>
            <a:ext cx="7539470" cy="4968162"/>
          </a:xfrm>
          <a:prstGeom prst="rect">
            <a:avLst/>
          </a:prstGeom>
        </p:spPr>
      </p:pic>
    </p:spTree>
    <p:extLst>
      <p:ext uri="{BB962C8B-B14F-4D97-AF65-F5344CB8AC3E}">
        <p14:creationId xmlns:p14="http://schemas.microsoft.com/office/powerpoint/2010/main" val="2013203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5339F-9821-E477-5BEF-B8293664DED8}"/>
              </a:ext>
            </a:extLst>
          </p:cNvPr>
          <p:cNvSpPr>
            <a:spLocks noGrp="1"/>
          </p:cNvSpPr>
          <p:nvPr>
            <p:ph type="title"/>
          </p:nvPr>
        </p:nvSpPr>
        <p:spPr/>
        <p:txBody>
          <a:bodyPr/>
          <a:lstStyle/>
          <a:p>
            <a:r>
              <a:rPr lang="en-US" altLang="zh-CN" dirty="0"/>
              <a:t>Risk Parity Analysis (Frank-Wolfe)</a:t>
            </a:r>
            <a:endParaRPr lang="zh-CN" altLang="en-US" dirty="0"/>
          </a:p>
        </p:txBody>
      </p:sp>
      <p:sp>
        <p:nvSpPr>
          <p:cNvPr id="3" name="内容占位符 2">
            <a:extLst>
              <a:ext uri="{FF2B5EF4-FFF2-40B4-BE49-F238E27FC236}">
                <a16:creationId xmlns:a16="http://schemas.microsoft.com/office/drawing/2014/main" id="{D490AA64-B2E4-694F-63F2-73844E40A964}"/>
              </a:ext>
            </a:extLst>
          </p:cNvPr>
          <p:cNvSpPr>
            <a:spLocks noGrp="1"/>
          </p:cNvSpPr>
          <p:nvPr>
            <p:ph idx="1"/>
          </p:nvPr>
        </p:nvSpPr>
        <p:spPr/>
        <p:txBody>
          <a:bodyPr/>
          <a:lstStyle/>
          <a:p>
            <a:r>
              <a:rPr lang="en-US" altLang="zh-CN" dirty="0"/>
              <a:t>The main goal of risk parity is not necessarily to maximize returns but to achieve a balance where </a:t>
            </a:r>
            <a:r>
              <a:rPr lang="en-US" altLang="zh-CN" dirty="0">
                <a:solidFill>
                  <a:srgbClr val="FF0000"/>
                </a:solidFill>
              </a:rPr>
              <a:t>each asset contributes equally to the portfolio's overall risk</a:t>
            </a:r>
            <a:r>
              <a:rPr lang="en-US" altLang="zh-CN" dirty="0"/>
              <a:t>. This approach can lead to a more stable investment experience, especially during turbulent market periods.</a:t>
            </a:r>
          </a:p>
          <a:p>
            <a:endParaRPr lang="en-US" altLang="zh-CN" dirty="0"/>
          </a:p>
          <a:p>
            <a:endParaRPr lang="en-US" altLang="zh-CN" dirty="0"/>
          </a:p>
          <a:p>
            <a:r>
              <a:rPr lang="en-US" altLang="zh-CN" dirty="0"/>
              <a:t>Optimization problem:</a:t>
            </a:r>
            <a:endParaRPr lang="zh-CN" altLang="en-US" dirty="0"/>
          </a:p>
        </p:txBody>
      </p:sp>
      <p:pic>
        <p:nvPicPr>
          <p:cNvPr id="5" name="图片 4">
            <a:extLst>
              <a:ext uri="{FF2B5EF4-FFF2-40B4-BE49-F238E27FC236}">
                <a16:creationId xmlns:a16="http://schemas.microsoft.com/office/drawing/2014/main" id="{399E9F73-C6E9-F6E5-F859-795973C29A51}"/>
              </a:ext>
            </a:extLst>
          </p:cNvPr>
          <p:cNvPicPr>
            <a:picLocks noChangeAspect="1"/>
          </p:cNvPicPr>
          <p:nvPr/>
        </p:nvPicPr>
        <p:blipFill>
          <a:blip r:embed="rId2"/>
          <a:stretch>
            <a:fillRect/>
          </a:stretch>
        </p:blipFill>
        <p:spPr>
          <a:xfrm>
            <a:off x="4906241" y="4439082"/>
            <a:ext cx="7200900" cy="1304925"/>
          </a:xfrm>
          <a:prstGeom prst="rect">
            <a:avLst/>
          </a:prstGeom>
        </p:spPr>
      </p:pic>
    </p:spTree>
    <p:extLst>
      <p:ext uri="{BB962C8B-B14F-4D97-AF65-F5344CB8AC3E}">
        <p14:creationId xmlns:p14="http://schemas.microsoft.com/office/powerpoint/2010/main" val="1718190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8CBF08A-CBD5-703E-775C-1DB0B1645F89}"/>
              </a:ext>
            </a:extLst>
          </p:cNvPr>
          <p:cNvPicPr>
            <a:picLocks noChangeAspect="1"/>
          </p:cNvPicPr>
          <p:nvPr/>
        </p:nvPicPr>
        <p:blipFill>
          <a:blip r:embed="rId2"/>
          <a:stretch>
            <a:fillRect/>
          </a:stretch>
        </p:blipFill>
        <p:spPr>
          <a:xfrm>
            <a:off x="3088698" y="3117420"/>
            <a:ext cx="5577320" cy="3638423"/>
          </a:xfrm>
          <a:prstGeom prst="rect">
            <a:avLst/>
          </a:prstGeom>
        </p:spPr>
      </p:pic>
      <p:sp>
        <p:nvSpPr>
          <p:cNvPr id="2" name="标题 1">
            <a:extLst>
              <a:ext uri="{FF2B5EF4-FFF2-40B4-BE49-F238E27FC236}">
                <a16:creationId xmlns:a16="http://schemas.microsoft.com/office/drawing/2014/main" id="{BEA158B3-E514-E726-23B1-DE0D700662EA}"/>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4EDC156F-9DC5-444D-1812-B6BC80B188A3}"/>
              </a:ext>
            </a:extLst>
          </p:cNvPr>
          <p:cNvPicPr>
            <a:picLocks noGrp="1" noChangeAspect="1"/>
          </p:cNvPicPr>
          <p:nvPr>
            <p:ph idx="1"/>
          </p:nvPr>
        </p:nvPicPr>
        <p:blipFill>
          <a:blip r:embed="rId3"/>
          <a:stretch>
            <a:fillRect/>
          </a:stretch>
        </p:blipFill>
        <p:spPr>
          <a:xfrm>
            <a:off x="7498773" y="365125"/>
            <a:ext cx="2570018" cy="2357460"/>
          </a:xfrm>
        </p:spPr>
      </p:pic>
      <p:pic>
        <p:nvPicPr>
          <p:cNvPr id="5" name="图片 4">
            <a:extLst>
              <a:ext uri="{FF2B5EF4-FFF2-40B4-BE49-F238E27FC236}">
                <a16:creationId xmlns:a16="http://schemas.microsoft.com/office/drawing/2014/main" id="{7D558EF8-7811-1282-68CA-BEE1D6CF164A}"/>
              </a:ext>
            </a:extLst>
          </p:cNvPr>
          <p:cNvPicPr>
            <a:picLocks noChangeAspect="1"/>
          </p:cNvPicPr>
          <p:nvPr/>
        </p:nvPicPr>
        <p:blipFill>
          <a:blip r:embed="rId4"/>
          <a:stretch>
            <a:fillRect/>
          </a:stretch>
        </p:blipFill>
        <p:spPr>
          <a:xfrm>
            <a:off x="2164773" y="369910"/>
            <a:ext cx="5334000" cy="2352675"/>
          </a:xfrm>
          <a:prstGeom prst="rect">
            <a:avLst/>
          </a:prstGeom>
        </p:spPr>
      </p:pic>
    </p:spTree>
    <p:extLst>
      <p:ext uri="{BB962C8B-B14F-4D97-AF65-F5344CB8AC3E}">
        <p14:creationId xmlns:p14="http://schemas.microsoft.com/office/powerpoint/2010/main" val="2452230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F923B-BEDE-B9A3-28C6-D2B965EC1F1E}"/>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BB069C67-63AB-6D27-97F4-6E99427BCE3C}"/>
              </a:ext>
            </a:extLst>
          </p:cNvPr>
          <p:cNvSpPr>
            <a:spLocks noGrp="1"/>
          </p:cNvSpPr>
          <p:nvPr>
            <p:ph idx="1"/>
          </p:nvPr>
        </p:nvSpPr>
        <p:spPr>
          <a:xfrm>
            <a:off x="540328" y="750167"/>
            <a:ext cx="11277599" cy="5742708"/>
          </a:xfrm>
        </p:spPr>
        <p:txBody>
          <a:bodyPr>
            <a:normAutofit/>
          </a:bodyPr>
          <a:lstStyle/>
          <a:p>
            <a:r>
              <a:rPr lang="en-US" altLang="zh-CN" b="1" dirty="0"/>
              <a:t>Risk Contribution Balance</a:t>
            </a:r>
            <a:r>
              <a:rPr lang="en-US" altLang="zh-CN" dirty="0"/>
              <a:t>: The optimization results demonstrate good risk contribution balance, which is the main objective of a risk parity strategy.</a:t>
            </a:r>
          </a:p>
          <a:p>
            <a:r>
              <a:rPr lang="en-US" altLang="zh-CN" b="1" dirty="0"/>
              <a:t>Overall Risk Level</a:t>
            </a:r>
            <a:r>
              <a:rPr lang="en-US" altLang="zh-CN" dirty="0"/>
              <a:t>: The total risk level (volatility) is within a reasonable range but should be contrasted against the investor's risk tolerance and return objectives.</a:t>
            </a:r>
          </a:p>
          <a:p>
            <a:r>
              <a:rPr lang="en-US" altLang="zh-CN" b="1" dirty="0" err="1"/>
              <a:t>Backtesting</a:t>
            </a:r>
            <a:r>
              <a:rPr lang="en-US" altLang="zh-CN" b="1" dirty="0"/>
              <a:t> Performance and Robustness Tests</a:t>
            </a:r>
            <a:r>
              <a:rPr lang="en-US" altLang="zh-CN" dirty="0"/>
              <a:t>: This would require additional historical data for analysis. If interested, we can conduct a more in-depth </a:t>
            </a:r>
            <a:r>
              <a:rPr lang="en-US" altLang="zh-CN" dirty="0" err="1"/>
              <a:t>backtesting</a:t>
            </a:r>
            <a:r>
              <a:rPr lang="en-US" altLang="zh-CN" dirty="0"/>
              <a:t> analysis.</a:t>
            </a:r>
          </a:p>
          <a:p>
            <a:r>
              <a:rPr lang="en-US" altLang="zh-CN" b="1" dirty="0"/>
              <a:t>Algorithm Efficiency</a:t>
            </a:r>
            <a:r>
              <a:rPr lang="en-US" altLang="zh-CN" dirty="0"/>
              <a:t>: The Frank-Wolfe algorithm has shown good efficiency and convergence in dealing with this type of optimization problem.</a:t>
            </a:r>
            <a:endParaRPr lang="zh-CN" altLang="en-US" dirty="0"/>
          </a:p>
        </p:txBody>
      </p:sp>
    </p:spTree>
    <p:extLst>
      <p:ext uri="{BB962C8B-B14F-4D97-AF65-F5344CB8AC3E}">
        <p14:creationId xmlns:p14="http://schemas.microsoft.com/office/powerpoint/2010/main" val="3976226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3227F-D548-D7A2-5F6A-9916FB1491E4}"/>
              </a:ext>
            </a:extLst>
          </p:cNvPr>
          <p:cNvSpPr>
            <a:spLocks noGrp="1"/>
          </p:cNvSpPr>
          <p:nvPr>
            <p:ph type="ctrTitle"/>
          </p:nvPr>
        </p:nvSpPr>
        <p:spPr>
          <a:xfrm>
            <a:off x="758536" y="755218"/>
            <a:ext cx="10674928" cy="2673782"/>
          </a:xfrm>
        </p:spPr>
        <p:txBody>
          <a:bodyPr>
            <a:normAutofit/>
          </a:bodyPr>
          <a:lstStyle/>
          <a:p>
            <a:r>
              <a:rPr lang="en-US" altLang="zh-CN" dirty="0"/>
              <a:t>Some Data Science stuff</a:t>
            </a:r>
            <a:endParaRPr lang="zh-CN" altLang="en-US" dirty="0"/>
          </a:p>
        </p:txBody>
      </p:sp>
      <p:sp>
        <p:nvSpPr>
          <p:cNvPr id="5" name="副标题 4">
            <a:extLst>
              <a:ext uri="{FF2B5EF4-FFF2-40B4-BE49-F238E27FC236}">
                <a16:creationId xmlns:a16="http://schemas.microsoft.com/office/drawing/2014/main" id="{1BEEA1C9-6176-0514-6228-0EA338BB4C8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777751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F1EEC-F7FC-E711-190F-C8088098B7C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8B12229-307E-C66E-52D0-E790083CD36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D636179-1345-F25E-CCB8-0BDE50CFE92F}"/>
              </a:ext>
            </a:extLst>
          </p:cNvPr>
          <p:cNvPicPr>
            <a:picLocks noChangeAspect="1"/>
          </p:cNvPicPr>
          <p:nvPr/>
        </p:nvPicPr>
        <p:blipFill>
          <a:blip r:embed="rId2"/>
          <a:stretch>
            <a:fillRect/>
          </a:stretch>
        </p:blipFill>
        <p:spPr>
          <a:xfrm>
            <a:off x="183573" y="116729"/>
            <a:ext cx="11824854" cy="6624542"/>
          </a:xfrm>
          <a:prstGeom prst="rect">
            <a:avLst/>
          </a:prstGeom>
        </p:spPr>
      </p:pic>
    </p:spTree>
    <p:extLst>
      <p:ext uri="{BB962C8B-B14F-4D97-AF65-F5344CB8AC3E}">
        <p14:creationId xmlns:p14="http://schemas.microsoft.com/office/powerpoint/2010/main" val="3927234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7E782-3C63-43F4-7EDF-4628421B2F7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A9F9432-AB80-3615-74DD-F221C3685C4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C7A710B-7327-0290-61B6-059FADA8AD60}"/>
              </a:ext>
            </a:extLst>
          </p:cNvPr>
          <p:cNvPicPr>
            <a:picLocks noChangeAspect="1"/>
          </p:cNvPicPr>
          <p:nvPr/>
        </p:nvPicPr>
        <p:blipFill>
          <a:blip r:embed="rId2"/>
          <a:stretch>
            <a:fillRect/>
          </a:stretch>
        </p:blipFill>
        <p:spPr>
          <a:xfrm>
            <a:off x="387926" y="158101"/>
            <a:ext cx="11630891" cy="6541798"/>
          </a:xfrm>
          <a:prstGeom prst="rect">
            <a:avLst/>
          </a:prstGeom>
        </p:spPr>
      </p:pic>
    </p:spTree>
    <p:extLst>
      <p:ext uri="{BB962C8B-B14F-4D97-AF65-F5344CB8AC3E}">
        <p14:creationId xmlns:p14="http://schemas.microsoft.com/office/powerpoint/2010/main" val="2584147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B5764-8A85-47C1-43E4-65368FD40B5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93D4EAA-9175-EC26-6700-416CA9F9E85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C10893A-E2AA-7FF1-0507-36F80A514105}"/>
              </a:ext>
            </a:extLst>
          </p:cNvPr>
          <p:cNvPicPr>
            <a:picLocks noChangeAspect="1"/>
          </p:cNvPicPr>
          <p:nvPr/>
        </p:nvPicPr>
        <p:blipFill>
          <a:blip r:embed="rId2"/>
          <a:stretch>
            <a:fillRect/>
          </a:stretch>
        </p:blipFill>
        <p:spPr>
          <a:xfrm>
            <a:off x="713509" y="337346"/>
            <a:ext cx="10900597" cy="6155529"/>
          </a:xfrm>
          <a:prstGeom prst="rect">
            <a:avLst/>
          </a:prstGeom>
        </p:spPr>
      </p:pic>
    </p:spTree>
    <p:extLst>
      <p:ext uri="{BB962C8B-B14F-4D97-AF65-F5344CB8AC3E}">
        <p14:creationId xmlns:p14="http://schemas.microsoft.com/office/powerpoint/2010/main" val="1389146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004A9-2F0C-608D-D430-233592426AB2}"/>
              </a:ext>
            </a:extLst>
          </p:cNvPr>
          <p:cNvSpPr>
            <a:spLocks noGrp="1"/>
          </p:cNvSpPr>
          <p:nvPr>
            <p:ph type="title"/>
          </p:nvPr>
        </p:nvSpPr>
        <p:spPr/>
        <p:txBody>
          <a:bodyPr/>
          <a:lstStyle/>
          <a:p>
            <a:r>
              <a:rPr lang="en-US" altLang="zh-CN" dirty="0"/>
              <a:t>Basic Data Analysis</a:t>
            </a:r>
            <a:endParaRPr lang="zh-CN" altLang="en-US" dirty="0"/>
          </a:p>
        </p:txBody>
      </p:sp>
      <p:sp>
        <p:nvSpPr>
          <p:cNvPr id="3" name="内容占位符 2">
            <a:extLst>
              <a:ext uri="{FF2B5EF4-FFF2-40B4-BE49-F238E27FC236}">
                <a16:creationId xmlns:a16="http://schemas.microsoft.com/office/drawing/2014/main" id="{44FE1282-C2D7-598C-C40F-88D5199710EF}"/>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3C1B1842-EA43-C0D1-E494-1066AEC761C5}"/>
              </a:ext>
            </a:extLst>
          </p:cNvPr>
          <p:cNvPicPr>
            <a:picLocks noChangeAspect="1"/>
          </p:cNvPicPr>
          <p:nvPr/>
        </p:nvPicPr>
        <p:blipFill>
          <a:blip r:embed="rId2"/>
          <a:stretch>
            <a:fillRect/>
          </a:stretch>
        </p:blipFill>
        <p:spPr>
          <a:xfrm>
            <a:off x="1376363" y="1550562"/>
            <a:ext cx="8792874" cy="4742866"/>
          </a:xfrm>
          <a:prstGeom prst="rect">
            <a:avLst/>
          </a:prstGeom>
        </p:spPr>
      </p:pic>
    </p:spTree>
    <p:extLst>
      <p:ext uri="{BB962C8B-B14F-4D97-AF65-F5344CB8AC3E}">
        <p14:creationId xmlns:p14="http://schemas.microsoft.com/office/powerpoint/2010/main" val="3968615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F1A16-633F-8373-D0CF-DEAF86152D7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04A6A6A-0DDB-4F36-0133-E19B6AA3526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B8465DD-9925-FCCF-9EBF-164082F9E1D7}"/>
              </a:ext>
            </a:extLst>
          </p:cNvPr>
          <p:cNvPicPr>
            <a:picLocks noChangeAspect="1"/>
          </p:cNvPicPr>
          <p:nvPr/>
        </p:nvPicPr>
        <p:blipFill>
          <a:blip r:embed="rId2"/>
          <a:stretch>
            <a:fillRect/>
          </a:stretch>
        </p:blipFill>
        <p:spPr>
          <a:xfrm>
            <a:off x="411726" y="202739"/>
            <a:ext cx="11368547" cy="6452522"/>
          </a:xfrm>
          <a:prstGeom prst="rect">
            <a:avLst/>
          </a:prstGeom>
        </p:spPr>
      </p:pic>
    </p:spTree>
    <p:extLst>
      <p:ext uri="{BB962C8B-B14F-4D97-AF65-F5344CB8AC3E}">
        <p14:creationId xmlns:p14="http://schemas.microsoft.com/office/powerpoint/2010/main" val="1181649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3227F-D548-D7A2-5F6A-9916FB1491E4}"/>
              </a:ext>
            </a:extLst>
          </p:cNvPr>
          <p:cNvSpPr>
            <a:spLocks noGrp="1"/>
          </p:cNvSpPr>
          <p:nvPr>
            <p:ph type="ctrTitle"/>
          </p:nvPr>
        </p:nvSpPr>
        <p:spPr>
          <a:xfrm>
            <a:off x="758536" y="755218"/>
            <a:ext cx="10674928" cy="2673782"/>
          </a:xfrm>
        </p:spPr>
        <p:txBody>
          <a:bodyPr>
            <a:normAutofit/>
          </a:bodyPr>
          <a:lstStyle/>
          <a:p>
            <a:r>
              <a:rPr lang="en-US" altLang="zh-CN" dirty="0"/>
              <a:t>Thanks</a:t>
            </a:r>
            <a:endParaRPr lang="zh-CN" altLang="en-US" dirty="0"/>
          </a:p>
        </p:txBody>
      </p:sp>
      <p:sp>
        <p:nvSpPr>
          <p:cNvPr id="5" name="副标题 4">
            <a:extLst>
              <a:ext uri="{FF2B5EF4-FFF2-40B4-BE49-F238E27FC236}">
                <a16:creationId xmlns:a16="http://schemas.microsoft.com/office/drawing/2014/main" id="{1BEEA1C9-6176-0514-6228-0EA338BB4C8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938042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C8A14-BF5B-74C3-1450-B57B0D4380C9}"/>
              </a:ext>
            </a:extLst>
          </p:cNvPr>
          <p:cNvSpPr>
            <a:spLocks noGrp="1"/>
          </p:cNvSpPr>
          <p:nvPr>
            <p:ph type="title"/>
          </p:nvPr>
        </p:nvSpPr>
        <p:spPr/>
        <p:txBody>
          <a:bodyPr/>
          <a:lstStyle/>
          <a:p>
            <a:r>
              <a:rPr lang="en-US" altLang="zh-CN" dirty="0"/>
              <a:t>Basic Data Analysis</a:t>
            </a:r>
            <a:endParaRPr lang="zh-CN" altLang="en-US" dirty="0"/>
          </a:p>
        </p:txBody>
      </p:sp>
      <p:sp>
        <p:nvSpPr>
          <p:cNvPr id="3" name="内容占位符 2">
            <a:extLst>
              <a:ext uri="{FF2B5EF4-FFF2-40B4-BE49-F238E27FC236}">
                <a16:creationId xmlns:a16="http://schemas.microsoft.com/office/drawing/2014/main" id="{27353108-3B43-15D0-ED2B-231139F130F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A24CE90-D8AE-5713-8FCF-A9C2C9A13CC4}"/>
              </a:ext>
            </a:extLst>
          </p:cNvPr>
          <p:cNvPicPr>
            <a:picLocks noChangeAspect="1"/>
          </p:cNvPicPr>
          <p:nvPr/>
        </p:nvPicPr>
        <p:blipFill>
          <a:blip r:embed="rId2"/>
          <a:stretch>
            <a:fillRect/>
          </a:stretch>
        </p:blipFill>
        <p:spPr>
          <a:xfrm>
            <a:off x="1545067" y="1622320"/>
            <a:ext cx="8741934" cy="5097134"/>
          </a:xfrm>
          <a:prstGeom prst="rect">
            <a:avLst/>
          </a:prstGeom>
        </p:spPr>
      </p:pic>
    </p:spTree>
    <p:extLst>
      <p:ext uri="{BB962C8B-B14F-4D97-AF65-F5344CB8AC3E}">
        <p14:creationId xmlns:p14="http://schemas.microsoft.com/office/powerpoint/2010/main" val="87737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38AF8-713E-82A8-CD27-1CB1AD42332D}"/>
              </a:ext>
            </a:extLst>
          </p:cNvPr>
          <p:cNvSpPr>
            <a:spLocks noGrp="1"/>
          </p:cNvSpPr>
          <p:nvPr>
            <p:ph type="title"/>
          </p:nvPr>
        </p:nvSpPr>
        <p:spPr/>
        <p:txBody>
          <a:bodyPr/>
          <a:lstStyle/>
          <a:p>
            <a:r>
              <a:rPr lang="en-US" altLang="zh-CN" dirty="0"/>
              <a:t>Evaluation of Portfolio </a:t>
            </a:r>
            <a:r>
              <a:rPr lang="en-US" altLang="zh-CN" dirty="0" err="1"/>
              <a:t>Opt</a:t>
            </a:r>
            <a:r>
              <a:rPr lang="en-US" altLang="zh-CN" dirty="0"/>
              <a:t> Algorithm</a:t>
            </a:r>
            <a:endParaRPr lang="zh-CN" altLang="en-US" dirty="0"/>
          </a:p>
        </p:txBody>
      </p:sp>
      <p:sp>
        <p:nvSpPr>
          <p:cNvPr id="3" name="内容占位符 2">
            <a:extLst>
              <a:ext uri="{FF2B5EF4-FFF2-40B4-BE49-F238E27FC236}">
                <a16:creationId xmlns:a16="http://schemas.microsoft.com/office/drawing/2014/main" id="{B27048C0-B00A-D4C8-6A51-D63439B5425D}"/>
              </a:ext>
            </a:extLst>
          </p:cNvPr>
          <p:cNvSpPr>
            <a:spLocks noGrp="1"/>
          </p:cNvSpPr>
          <p:nvPr>
            <p:ph idx="1"/>
          </p:nvPr>
        </p:nvSpPr>
        <p:spPr/>
        <p:txBody>
          <a:bodyPr>
            <a:normAutofit fontScale="92500"/>
          </a:bodyPr>
          <a:lstStyle/>
          <a:p>
            <a:r>
              <a:rPr lang="en-US" altLang="zh-CN" b="1" dirty="0"/>
              <a:t>Expected Return(</a:t>
            </a:r>
            <a:r>
              <a:rPr lang="en-US" altLang="zh-CN" b="1" dirty="0">
                <a:solidFill>
                  <a:srgbClr val="FF0000"/>
                </a:solidFill>
              </a:rPr>
              <a:t>per day</a:t>
            </a:r>
            <a:r>
              <a:rPr lang="en-US" altLang="zh-CN" b="1" dirty="0"/>
              <a:t>)</a:t>
            </a:r>
            <a:r>
              <a:rPr lang="en-US" altLang="zh-CN" dirty="0"/>
              <a:t>: The average rate of return expected per day of investment.</a:t>
            </a:r>
          </a:p>
          <a:p>
            <a:r>
              <a:rPr lang="en-US" altLang="zh-CN" b="1" dirty="0"/>
              <a:t>Risk (Volatility)</a:t>
            </a:r>
            <a:r>
              <a:rPr lang="en-US" altLang="zh-CN" dirty="0"/>
              <a:t>: </a:t>
            </a:r>
            <a:r>
              <a:rPr lang="en-US" altLang="zh-CN" dirty="0">
                <a:solidFill>
                  <a:srgbClr val="FF0000"/>
                </a:solidFill>
              </a:rPr>
              <a:t>Standard Deviation</a:t>
            </a:r>
            <a:r>
              <a:rPr lang="en-US" altLang="zh-CN" dirty="0"/>
              <a:t>. Indicates the degree of variation in the portfolio's price, with higher volatility implying greater risk.</a:t>
            </a:r>
          </a:p>
          <a:p>
            <a:r>
              <a:rPr lang="en-US" altLang="zh-CN" b="1" dirty="0"/>
              <a:t>Sharpe Ratio</a:t>
            </a:r>
            <a:r>
              <a:rPr lang="en-US" altLang="zh-CN" dirty="0"/>
              <a:t>: The excess return earned per unit of risk. A </a:t>
            </a:r>
            <a:r>
              <a:rPr lang="en-US" altLang="zh-CN" dirty="0">
                <a:solidFill>
                  <a:srgbClr val="FF0000"/>
                </a:solidFill>
              </a:rPr>
              <a:t>higher ratio </a:t>
            </a:r>
            <a:r>
              <a:rPr lang="en-US" altLang="zh-CN" dirty="0"/>
              <a:t>indicates </a:t>
            </a:r>
            <a:r>
              <a:rPr lang="en-US" altLang="zh-CN" dirty="0">
                <a:solidFill>
                  <a:srgbClr val="FF0000"/>
                </a:solidFill>
              </a:rPr>
              <a:t>higher investment efficiency</a:t>
            </a:r>
            <a:r>
              <a:rPr lang="en-US" altLang="zh-CN" dirty="0"/>
              <a:t>.</a:t>
            </a:r>
          </a:p>
          <a:p>
            <a:endParaRPr lang="en-US" altLang="zh-CN" dirty="0"/>
          </a:p>
          <a:p>
            <a:endParaRPr lang="en-US" altLang="zh-CN" b="1" dirty="0"/>
          </a:p>
          <a:p>
            <a:r>
              <a:rPr lang="en-US" altLang="zh-CN" b="1" dirty="0"/>
              <a:t>Diversification</a:t>
            </a:r>
            <a:r>
              <a:rPr lang="en-US" altLang="zh-CN" dirty="0"/>
              <a:t>: Whether the algorithm effectively diversifies risk by reducing dependence on a single asset.</a:t>
            </a:r>
          </a:p>
          <a:p>
            <a:endParaRPr lang="en-US" altLang="zh-CN" dirty="0"/>
          </a:p>
        </p:txBody>
      </p:sp>
      <p:pic>
        <p:nvPicPr>
          <p:cNvPr id="5" name="图片 4">
            <a:extLst>
              <a:ext uri="{FF2B5EF4-FFF2-40B4-BE49-F238E27FC236}">
                <a16:creationId xmlns:a16="http://schemas.microsoft.com/office/drawing/2014/main" id="{801ABD02-E5AB-06C6-7407-ED7A6F6CFB7F}"/>
              </a:ext>
            </a:extLst>
          </p:cNvPr>
          <p:cNvPicPr>
            <a:picLocks noChangeAspect="1"/>
          </p:cNvPicPr>
          <p:nvPr/>
        </p:nvPicPr>
        <p:blipFill>
          <a:blip r:embed="rId3"/>
          <a:stretch>
            <a:fillRect/>
          </a:stretch>
        </p:blipFill>
        <p:spPr>
          <a:xfrm>
            <a:off x="1141700" y="4483038"/>
            <a:ext cx="5314517" cy="587723"/>
          </a:xfrm>
          <a:prstGeom prst="rect">
            <a:avLst/>
          </a:prstGeom>
        </p:spPr>
      </p:pic>
      <p:pic>
        <p:nvPicPr>
          <p:cNvPr id="7" name="图片 6">
            <a:extLst>
              <a:ext uri="{FF2B5EF4-FFF2-40B4-BE49-F238E27FC236}">
                <a16:creationId xmlns:a16="http://schemas.microsoft.com/office/drawing/2014/main" id="{E5450BE3-C1CE-4F84-A67C-C0B94B8814E9}"/>
              </a:ext>
            </a:extLst>
          </p:cNvPr>
          <p:cNvPicPr>
            <a:picLocks noChangeAspect="1"/>
          </p:cNvPicPr>
          <p:nvPr/>
        </p:nvPicPr>
        <p:blipFill>
          <a:blip r:embed="rId4"/>
          <a:stretch>
            <a:fillRect/>
          </a:stretch>
        </p:blipFill>
        <p:spPr>
          <a:xfrm>
            <a:off x="7175355" y="4314936"/>
            <a:ext cx="3114675" cy="923925"/>
          </a:xfrm>
          <a:prstGeom prst="rect">
            <a:avLst/>
          </a:prstGeom>
        </p:spPr>
      </p:pic>
      <p:sp>
        <p:nvSpPr>
          <p:cNvPr id="4" name="文本框 3">
            <a:extLst>
              <a:ext uri="{FF2B5EF4-FFF2-40B4-BE49-F238E27FC236}">
                <a16:creationId xmlns:a16="http://schemas.microsoft.com/office/drawing/2014/main" id="{7B88DCFA-1FDF-003B-A7DE-A52DA7E87D54}"/>
              </a:ext>
            </a:extLst>
          </p:cNvPr>
          <p:cNvSpPr txBox="1"/>
          <p:nvPr/>
        </p:nvSpPr>
        <p:spPr>
          <a:xfrm>
            <a:off x="1064876" y="6176963"/>
            <a:ext cx="5468164" cy="492443"/>
          </a:xfrm>
          <a:prstGeom prst="rect">
            <a:avLst/>
          </a:prstGeom>
          <a:noFill/>
        </p:spPr>
        <p:txBody>
          <a:bodyPr wrap="none" rtlCol="0">
            <a:spAutoFit/>
          </a:bodyPr>
          <a:lstStyle/>
          <a:p>
            <a:r>
              <a:rPr lang="en-US" altLang="zh-CN" sz="2600" dirty="0">
                <a:solidFill>
                  <a:srgbClr val="FF0000"/>
                </a:solidFill>
              </a:rPr>
              <a:t>Don't put all your eggs in one basket</a:t>
            </a:r>
            <a:endParaRPr lang="zh-CN" altLang="en-US" sz="2600" dirty="0">
              <a:solidFill>
                <a:srgbClr val="FF0000"/>
              </a:solidFill>
            </a:endParaRPr>
          </a:p>
        </p:txBody>
      </p:sp>
    </p:spTree>
    <p:extLst>
      <p:ext uri="{BB962C8B-B14F-4D97-AF65-F5344CB8AC3E}">
        <p14:creationId xmlns:p14="http://schemas.microsoft.com/office/powerpoint/2010/main" val="9423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9D381-0638-B8A4-93CD-5CFC87AAC861}"/>
              </a:ext>
            </a:extLst>
          </p:cNvPr>
          <p:cNvSpPr>
            <a:spLocks noGrp="1"/>
          </p:cNvSpPr>
          <p:nvPr>
            <p:ph type="title"/>
          </p:nvPr>
        </p:nvSpPr>
        <p:spPr/>
        <p:txBody>
          <a:bodyPr/>
          <a:lstStyle/>
          <a:p>
            <a:r>
              <a:rPr lang="en-US" altLang="zh-CN" dirty="0"/>
              <a:t>Methods Used</a:t>
            </a:r>
            <a:endParaRPr lang="zh-CN" altLang="en-US" dirty="0"/>
          </a:p>
        </p:txBody>
      </p:sp>
      <p:sp>
        <p:nvSpPr>
          <p:cNvPr id="3" name="内容占位符 2">
            <a:extLst>
              <a:ext uri="{FF2B5EF4-FFF2-40B4-BE49-F238E27FC236}">
                <a16:creationId xmlns:a16="http://schemas.microsoft.com/office/drawing/2014/main" id="{03D7D6AC-0E91-5A58-B256-13199A14F896}"/>
              </a:ext>
            </a:extLst>
          </p:cNvPr>
          <p:cNvSpPr>
            <a:spLocks noGrp="1"/>
          </p:cNvSpPr>
          <p:nvPr>
            <p:ph idx="1"/>
          </p:nvPr>
        </p:nvSpPr>
        <p:spPr/>
        <p:txBody>
          <a:bodyPr/>
          <a:lstStyle/>
          <a:p>
            <a:r>
              <a:rPr lang="en-US" altLang="zh-CN" dirty="0"/>
              <a:t>Markowitz Model (</a:t>
            </a:r>
            <a:r>
              <a:rPr lang="en-US" altLang="zh-CN" dirty="0">
                <a:solidFill>
                  <a:srgbClr val="FF0000"/>
                </a:solidFill>
              </a:rPr>
              <a:t>Based on Gradient Method</a:t>
            </a:r>
            <a:r>
              <a:rPr lang="en-US" altLang="zh-CN" dirty="0"/>
              <a:t>)</a:t>
            </a:r>
          </a:p>
          <a:p>
            <a:endParaRPr lang="zh-CN" altLang="en-US" dirty="0"/>
          </a:p>
        </p:txBody>
      </p:sp>
    </p:spTree>
    <p:extLst>
      <p:ext uri="{BB962C8B-B14F-4D97-AF65-F5344CB8AC3E}">
        <p14:creationId xmlns:p14="http://schemas.microsoft.com/office/powerpoint/2010/main" val="1530052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250F9-1990-35AE-21E4-A486BD02C5DF}"/>
              </a:ext>
            </a:extLst>
          </p:cNvPr>
          <p:cNvSpPr>
            <a:spLocks noGrp="1"/>
          </p:cNvSpPr>
          <p:nvPr>
            <p:ph type="title"/>
          </p:nvPr>
        </p:nvSpPr>
        <p:spPr>
          <a:xfrm>
            <a:off x="838200" y="365125"/>
            <a:ext cx="11180618" cy="1325563"/>
          </a:xfrm>
        </p:spPr>
        <p:txBody>
          <a:bodyPr>
            <a:normAutofit/>
          </a:bodyPr>
          <a:lstStyle/>
          <a:p>
            <a:r>
              <a:rPr lang="en-US" altLang="zh-CN" dirty="0"/>
              <a:t>Markowitz Model (based on Gradient Method)</a:t>
            </a:r>
            <a:endParaRPr lang="zh-CN" altLang="en-US" dirty="0"/>
          </a:p>
        </p:txBody>
      </p:sp>
      <p:sp>
        <p:nvSpPr>
          <p:cNvPr id="3" name="内容占位符 2">
            <a:extLst>
              <a:ext uri="{FF2B5EF4-FFF2-40B4-BE49-F238E27FC236}">
                <a16:creationId xmlns:a16="http://schemas.microsoft.com/office/drawing/2014/main" id="{7C1C3A15-9183-D218-35F6-B3D0FD2B311E}"/>
              </a:ext>
            </a:extLst>
          </p:cNvPr>
          <p:cNvSpPr>
            <a:spLocks noGrp="1"/>
          </p:cNvSpPr>
          <p:nvPr>
            <p:ph idx="1"/>
          </p:nvPr>
        </p:nvSpPr>
        <p:spPr/>
        <p:txBody>
          <a:bodyPr/>
          <a:lstStyle/>
          <a:p>
            <a:r>
              <a:rPr lang="en-US" altLang="zh-CN" dirty="0"/>
              <a:t>The Markowitz model is a portfolio optimization model based on </a:t>
            </a:r>
            <a:r>
              <a:rPr lang="en-US" altLang="zh-CN" dirty="0">
                <a:solidFill>
                  <a:srgbClr val="FF0000"/>
                </a:solidFill>
              </a:rPr>
              <a:t>mean-variance analysis</a:t>
            </a:r>
            <a:r>
              <a:rPr lang="en-US" altLang="zh-CN" dirty="0"/>
              <a:t>. Its goal is to </a:t>
            </a:r>
            <a:r>
              <a:rPr lang="en-US" altLang="zh-CN" dirty="0">
                <a:solidFill>
                  <a:srgbClr val="FF0000"/>
                </a:solidFill>
              </a:rPr>
              <a:t>maximize returns for a given level of risk</a:t>
            </a:r>
            <a:r>
              <a:rPr lang="en-US" altLang="zh-CN" dirty="0"/>
              <a:t> or </a:t>
            </a:r>
            <a:r>
              <a:rPr lang="en-US" altLang="zh-CN" dirty="0">
                <a:solidFill>
                  <a:srgbClr val="FF0000"/>
                </a:solidFill>
              </a:rPr>
              <a:t>minimize risk for a given level of expected return</a:t>
            </a:r>
            <a:r>
              <a:rPr lang="en-US" altLang="zh-CN" dirty="0"/>
              <a:t>. In this model, </a:t>
            </a:r>
            <a:r>
              <a:rPr lang="en-US" altLang="zh-CN" dirty="0">
                <a:solidFill>
                  <a:srgbClr val="FF0000"/>
                </a:solidFill>
              </a:rPr>
              <a:t>gradient methods</a:t>
            </a:r>
            <a:r>
              <a:rPr lang="en-US" altLang="zh-CN" dirty="0"/>
              <a:t> are used to find the optimized portfolio. This is an </a:t>
            </a:r>
            <a:r>
              <a:rPr lang="en-US" altLang="zh-CN" dirty="0">
                <a:solidFill>
                  <a:srgbClr val="FF0000"/>
                </a:solidFill>
              </a:rPr>
              <a:t>iterative</a:t>
            </a:r>
            <a:r>
              <a:rPr lang="en-US" altLang="zh-CN" dirty="0"/>
              <a:t> </a:t>
            </a:r>
            <a:r>
              <a:rPr lang="en-US" altLang="zh-CN" dirty="0">
                <a:solidFill>
                  <a:srgbClr val="FF0000"/>
                </a:solidFill>
              </a:rPr>
              <a:t>process</a:t>
            </a:r>
            <a:r>
              <a:rPr lang="en-US" altLang="zh-CN" dirty="0"/>
              <a:t> that adjusts the weights of assets in the portfolio to find the point where the Risk(or other optimization objectives) is maximized. Gradient methods rely on </a:t>
            </a:r>
            <a:r>
              <a:rPr lang="en-US" altLang="zh-CN" dirty="0">
                <a:solidFill>
                  <a:srgbClr val="FF0000"/>
                </a:solidFill>
              </a:rPr>
              <a:t>calculating the derivative </a:t>
            </a:r>
            <a:r>
              <a:rPr lang="en-US" altLang="zh-CN" dirty="0"/>
              <a:t>(or gradient) of the objective function relative to portfolio weights and updating these weights until the optimal solution is found.</a:t>
            </a:r>
            <a:endParaRPr lang="zh-CN" altLang="en-US" dirty="0"/>
          </a:p>
        </p:txBody>
      </p:sp>
    </p:spTree>
    <p:extLst>
      <p:ext uri="{BB962C8B-B14F-4D97-AF65-F5344CB8AC3E}">
        <p14:creationId xmlns:p14="http://schemas.microsoft.com/office/powerpoint/2010/main" val="216253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3AC71-D170-993C-693F-D509A26FF39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1A2269E-0D8A-6C96-13A0-D327D336198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ED886E0-BA6B-DDB9-AC66-5844DDD31F5A}"/>
              </a:ext>
            </a:extLst>
          </p:cNvPr>
          <p:cNvPicPr>
            <a:picLocks noChangeAspect="1"/>
          </p:cNvPicPr>
          <p:nvPr/>
        </p:nvPicPr>
        <p:blipFill>
          <a:blip r:embed="rId2"/>
          <a:stretch>
            <a:fillRect/>
          </a:stretch>
        </p:blipFill>
        <p:spPr>
          <a:xfrm>
            <a:off x="2431472" y="935664"/>
            <a:ext cx="7329055" cy="4986672"/>
          </a:xfrm>
          <a:prstGeom prst="rect">
            <a:avLst/>
          </a:prstGeom>
        </p:spPr>
      </p:pic>
    </p:spTree>
    <p:extLst>
      <p:ext uri="{BB962C8B-B14F-4D97-AF65-F5344CB8AC3E}">
        <p14:creationId xmlns:p14="http://schemas.microsoft.com/office/powerpoint/2010/main" val="30832421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TotalTime>
  <Words>968</Words>
  <Application>Microsoft Office PowerPoint</Application>
  <PresentationFormat>宽屏</PresentationFormat>
  <Paragraphs>128</Paragraphs>
  <Slides>41</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41</vt:i4>
      </vt:variant>
    </vt:vector>
  </HeadingPairs>
  <TitlesOfParts>
    <vt:vector size="45" baseType="lpstr">
      <vt:lpstr>等线</vt:lpstr>
      <vt:lpstr>等线 Light</vt:lpstr>
      <vt:lpstr>Arial</vt:lpstr>
      <vt:lpstr>Office 主题​​</vt:lpstr>
      <vt:lpstr>Portfolio Optimization based on Tech Companies Stocks</vt:lpstr>
      <vt:lpstr>Dataset</vt:lpstr>
      <vt:lpstr>Data Example</vt:lpstr>
      <vt:lpstr>Basic Data Analysis</vt:lpstr>
      <vt:lpstr>Basic Data Analysis</vt:lpstr>
      <vt:lpstr>Evaluation of Portfolio Opt Algorithm</vt:lpstr>
      <vt:lpstr>Methods Used</vt:lpstr>
      <vt:lpstr>Markowitz Model (based on Gradient Method)</vt:lpstr>
      <vt:lpstr>PowerPoint 演示文稿</vt:lpstr>
      <vt:lpstr>Algorithm Steps</vt:lpstr>
      <vt:lpstr>Formula</vt:lpstr>
      <vt:lpstr>Concepts</vt:lpstr>
      <vt:lpstr>Common Algorithm Output</vt:lpstr>
      <vt:lpstr>Set median average return 0.18% (default)</vt:lpstr>
      <vt:lpstr>Set median average return 0.25% (1.4*md)</vt:lpstr>
      <vt:lpstr>Set median average return 0.29% (1.6*md)</vt:lpstr>
      <vt:lpstr>Set median average return 0.324% (1.8*md)</vt:lpstr>
      <vt:lpstr>Set expected return 0.36% (approximately 2 times to md.)</vt:lpstr>
      <vt:lpstr>Set mean of 10 companies (average, compare)</vt:lpstr>
      <vt:lpstr>Conclude</vt:lpstr>
      <vt:lpstr>Other questions</vt:lpstr>
      <vt:lpstr>Methods Used</vt:lpstr>
      <vt:lpstr>PowerPoint 演示文稿</vt:lpstr>
      <vt:lpstr>At least 20% of AAPL and 20% of META</vt:lpstr>
      <vt:lpstr>At least 20% of AAPL and 20% of META</vt:lpstr>
      <vt:lpstr>At least 20% of AAPL and 20% of META</vt:lpstr>
      <vt:lpstr>At least 20% of AAPL and 20% of META</vt:lpstr>
      <vt:lpstr>If the time is still enough</vt:lpstr>
      <vt:lpstr>More questions</vt:lpstr>
      <vt:lpstr>Methods Used</vt:lpstr>
      <vt:lpstr>PowerPoint 演示文稿</vt:lpstr>
      <vt:lpstr>PowerPoint 演示文稿</vt:lpstr>
      <vt:lpstr>Risk Parity Analysis (Frank-Wolfe)</vt:lpstr>
      <vt:lpstr>PowerPoint 演示文稿</vt:lpstr>
      <vt:lpstr>PowerPoint 演示文稿</vt:lpstr>
      <vt:lpstr>Some Data Science stuff</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Optimization based on Tech Companies Stocks</dc:title>
  <dc:creator>一杰 白</dc:creator>
  <cp:lastModifiedBy>一杰 白</cp:lastModifiedBy>
  <cp:revision>57</cp:revision>
  <dcterms:created xsi:type="dcterms:W3CDTF">2023-12-07T02:44:17Z</dcterms:created>
  <dcterms:modified xsi:type="dcterms:W3CDTF">2023-12-16T04:07:07Z</dcterms:modified>
</cp:coreProperties>
</file>